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olors3.xml" ContentType="application/vnd.ms-office.chartcolorstyle+xml"/>
  <Override PartName="/ppt/theme/theme1.xml" ContentType="application/vnd.openxmlformats-officedocument.theme+xml"/>
  <Override PartName="/ppt/charts/style3.xml" ContentType="application/vnd.ms-office.chart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6" r:id="rId21"/>
    <p:sldId id="277" r:id="rId22"/>
    <p:sldId id="278" r:id="rId23"/>
    <p:sldId id="279" r:id="rId24"/>
    <p:sldId id="275"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297" r:id="rId44"/>
    <p:sldId id="298"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10" d="100"/>
          <a:sy n="110" d="100"/>
        </p:scale>
        <p:origin x="576"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Dossiers </a:t>
            </a:r>
            <a:r>
              <a:rPr lang="en-US" dirty="0" err="1"/>
              <a:t>reçus</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514394940485376E-2"/>
          <c:y val="0.16397579652824365"/>
          <c:w val="0.68346541101585634"/>
          <c:h val="0.75112795630591456"/>
        </c:manualLayout>
      </c:layout>
      <c:pie3DChart>
        <c:varyColors val="1"/>
        <c:ser>
          <c:idx val="0"/>
          <c:order val="0"/>
          <c:tx>
            <c:strRef>
              <c:f>Feuil1!$B$1</c:f>
              <c:strCache>
                <c:ptCount val="1"/>
                <c:pt idx="0">
                  <c:v>Dossiers reçus</c:v>
                </c:pt>
              </c:strCache>
            </c:strRef>
          </c:tx>
          <c:dPt>
            <c:idx val="0"/>
            <c:bubble3D val="0"/>
            <c:spPr>
              <a:solidFill>
                <a:schemeClr val="accent4">
                  <a:tint val="77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3816-4EF8-8CC0-8EF8847CA66D}"/>
              </c:ext>
            </c:extLst>
          </c:dPt>
          <c:dPt>
            <c:idx val="1"/>
            <c:bubble3D val="0"/>
            <c:spPr>
              <a:solidFill>
                <a:schemeClr val="accent4">
                  <a:shade val="76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816-4EF8-8CC0-8EF8847CA66D}"/>
              </c:ext>
            </c:extLst>
          </c:dPt>
          <c:dLbls>
            <c:dLbl>
              <c:idx val="0"/>
              <c:layout>
                <c:manualLayout>
                  <c:x val="-0.20078124999999999"/>
                  <c:y val="6.2592984508191854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Abadi" panose="020B0604020104020204" pitchFamily="34" charset="0"/>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15:layout>
                    <c:manualLayout>
                      <c:w val="0.13569525098425197"/>
                      <c:h val="0.30516463727626919"/>
                    </c:manualLayout>
                  </c15:layout>
                </c:ext>
                <c:ext xmlns:c16="http://schemas.microsoft.com/office/drawing/2014/chart" uri="{C3380CC4-5D6E-409C-BE32-E72D297353CC}">
                  <c16:uniqueId val="{00000002-3816-4EF8-8CC0-8EF8847CA66D}"/>
                </c:ext>
              </c:extLst>
            </c:dLbl>
            <c:dLbl>
              <c:idx val="1"/>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extLst>
                <c:ext xmlns:c15="http://schemas.microsoft.com/office/drawing/2012/chart" uri="{CE6537A1-D6FC-4f65-9D91-7224C49458BB}">
                  <c15:layout>
                    <c:manualLayout>
                      <c:w val="0.16003900098425197"/>
                      <c:h val="0.29714945681900418"/>
                    </c:manualLayout>
                  </c15:layout>
                </c:ext>
                <c:ext xmlns:c16="http://schemas.microsoft.com/office/drawing/2014/chart" uri="{C3380CC4-5D6E-409C-BE32-E72D297353CC}">
                  <c16:uniqueId val="{00000003-3816-4EF8-8CC0-8EF8847CA66D}"/>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Feuil1!$A$2:$A$3</c:f>
              <c:strCache>
                <c:ptCount val="2"/>
                <c:pt idx="0">
                  <c:v>Dossiers provinciaux</c:v>
                </c:pt>
                <c:pt idx="1">
                  <c:v>Dossiers municipaux</c:v>
                </c:pt>
              </c:strCache>
            </c:strRef>
          </c:cat>
          <c:val>
            <c:numRef>
              <c:f>Feuil1!$B$2:$B$3</c:f>
              <c:numCache>
                <c:formatCode>General</c:formatCode>
                <c:ptCount val="2"/>
                <c:pt idx="0">
                  <c:v>167</c:v>
                </c:pt>
                <c:pt idx="1">
                  <c:v>187</c:v>
                </c:pt>
              </c:numCache>
            </c:numRef>
          </c:val>
          <c:extLst>
            <c:ext xmlns:c16="http://schemas.microsoft.com/office/drawing/2014/chart" uri="{C3380CC4-5D6E-409C-BE32-E72D297353CC}">
              <c16:uniqueId val="{00000000-3816-4EF8-8CC0-8EF8847CA66D}"/>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dk1">
                    <a:lumMod val="75000"/>
                    <a:lumOff val="25000"/>
                  </a:schemeClr>
                </a:solidFill>
                <a:latin typeface="Abadi" panose="020B0604020104020204" pitchFamily="34" charset="0"/>
                <a:ea typeface="+mn-ea"/>
                <a:cs typeface="+mn-cs"/>
              </a:defRPr>
            </a:pPr>
            <a:endParaRPr lang="fr-FR"/>
          </a:p>
        </c:txPr>
      </c:legendEntry>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latin typeface="Abadi" panose="020B0604020104020204" pitchFamily="34" charset="0"/>
                <a:ea typeface="+mn-ea"/>
                <a:cs typeface="+mn-cs"/>
              </a:defRPr>
            </a:pPr>
            <a:endParaRPr lang="fr-FR"/>
          </a:p>
        </c:txPr>
      </c:legendEntry>
      <c:layout>
        <c:manualLayout>
          <c:xMode val="edge"/>
          <c:yMode val="edge"/>
          <c:x val="0.66180215261197217"/>
          <c:y val="0.38452522951173035"/>
          <c:w val="0.32447658344795005"/>
          <c:h val="0.281213582289179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04341046624485"/>
          <c:w val="0.71097622425582196"/>
          <c:h val="0.84417737564240591"/>
        </c:manualLayout>
      </c:layout>
      <c:pie3DChart>
        <c:varyColors val="1"/>
        <c:ser>
          <c:idx val="0"/>
          <c:order val="0"/>
          <c:tx>
            <c:strRef>
              <c:f>Feuil1!$B$1</c:f>
              <c:strCache>
                <c:ptCount val="1"/>
                <c:pt idx="0">
                  <c:v>Dossiers fermés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5A06-4102-874C-D682BDB66B19}"/>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A06-4102-874C-D682BDB66B19}"/>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5A06-4102-874C-D682BDB66B19}"/>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extLst>
                <c:ext xmlns:c15="http://schemas.microsoft.com/office/drawing/2012/chart" uri="{CE6537A1-D6FC-4f65-9D91-7224C49458BB}">
                  <c15:layout>
                    <c:manualLayout>
                      <c:w val="7.9362437613400366E-2"/>
                      <c:h val="0.16880692002471384"/>
                    </c:manualLayout>
                  </c15:layout>
                </c:ext>
                <c:ext xmlns:c16="http://schemas.microsoft.com/office/drawing/2014/chart" uri="{C3380CC4-5D6E-409C-BE32-E72D297353CC}">
                  <c16:uniqueId val="{00000002-5A06-4102-874C-D682BDB66B19}"/>
                </c:ext>
              </c:extLst>
            </c:dLbl>
            <c:dLbl>
              <c:idx val="1"/>
              <c:layout>
                <c:manualLayout>
                  <c:x val="-0.15410710347384587"/>
                  <c:y val="-0.12406138266139875"/>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Abadi" panose="020B0604020104020204" pitchFamily="34" charset="0"/>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15:layout>
                    <c:manualLayout>
                      <c:w val="0.11457044698388423"/>
                      <c:h val="0.12673374693630551"/>
                    </c:manualLayout>
                  </c15:layout>
                </c:ext>
                <c:ext xmlns:c16="http://schemas.microsoft.com/office/drawing/2014/chart" uri="{C3380CC4-5D6E-409C-BE32-E72D297353CC}">
                  <c16:uniqueId val="{00000003-5A06-4102-874C-D682BDB66B19}"/>
                </c:ext>
              </c:extLst>
            </c:dLbl>
            <c:dLbl>
              <c:idx val="2"/>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Abadi" panose="020B0604020104020204" pitchFamily="34" charset="0"/>
                        <a:ea typeface="+mn-ea"/>
                        <a:cs typeface="+mn-cs"/>
                      </a:defRPr>
                    </a:pPr>
                    <a:fld id="{ADEA5CBC-BAE4-450D-9524-4F50082250DD}" type="PERCENTAGE">
                      <a:rPr lang="en-US" sz="1600" baseline="0">
                        <a:latin typeface="Abadi" panose="020B0604020104020204" pitchFamily="34" charset="0"/>
                      </a:rPr>
                      <a:pPr>
                        <a:defRPr sz="1600">
                          <a:latin typeface="Abadi" panose="020B0604020104020204" pitchFamily="34" charset="0"/>
                        </a:defRPr>
                      </a:pPr>
                      <a:t>[POURCENTAGE]</a:t>
                    </a:fld>
                    <a:endParaRPr lang="fr-CA"/>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extLst>
                <c:ext xmlns:c15="http://schemas.microsoft.com/office/drawing/2012/chart" uri="{CE6537A1-D6FC-4f65-9D91-7224C49458BB}">
                  <c15:layout>
                    <c:manualLayout>
                      <c:w val="0.11638485276161845"/>
                      <c:h val="0.17581911553944854"/>
                    </c:manualLayout>
                  </c15:layout>
                  <c15:dlblFieldTable/>
                  <c15:showDataLabelsRange val="0"/>
                </c:ext>
                <c:ext xmlns:c16="http://schemas.microsoft.com/office/drawing/2014/chart" uri="{C3380CC4-5D6E-409C-BE32-E72D297353CC}">
                  <c16:uniqueId val="{00000004-5A06-4102-874C-D682BDB66B19}"/>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Feuil1!$A$2:$A$4</c:f>
              <c:strCache>
                <c:ptCount val="3"/>
                <c:pt idx="0">
                  <c:v>Échec</c:v>
                </c:pt>
                <c:pt idx="1">
                  <c:v>Entente de remboursement</c:v>
                </c:pt>
                <c:pt idx="2">
                  <c:v>Succès</c:v>
                </c:pt>
              </c:strCache>
            </c:strRef>
          </c:cat>
          <c:val>
            <c:numRef>
              <c:f>Feuil1!$B$2:$B$4</c:f>
              <c:numCache>
                <c:formatCode>General</c:formatCode>
                <c:ptCount val="3"/>
                <c:pt idx="0">
                  <c:v>89</c:v>
                </c:pt>
                <c:pt idx="1">
                  <c:v>51</c:v>
                </c:pt>
                <c:pt idx="2">
                  <c:v>259</c:v>
                </c:pt>
              </c:numCache>
            </c:numRef>
          </c:val>
          <c:extLst>
            <c:ext xmlns:c16="http://schemas.microsoft.com/office/drawing/2014/chart" uri="{C3380CC4-5D6E-409C-BE32-E72D297353CC}">
              <c16:uniqueId val="{00000000-5A06-4102-874C-D682BDB66B1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480262300550977E-2"/>
          <c:y val="0.12016337687342211"/>
          <c:w val="0.816841625542581"/>
          <c:h val="0.82553918002310134"/>
        </c:manualLayout>
      </c:layout>
      <c:pie3DChart>
        <c:varyColors val="1"/>
        <c:ser>
          <c:idx val="0"/>
          <c:order val="0"/>
          <c:tx>
            <c:strRef>
              <c:f>Feuil1!$B$1</c:f>
              <c:strCache>
                <c:ptCount val="1"/>
                <c:pt idx="0">
                  <c:v>Heures effectuées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7421-41F5-8146-6FD732B3F55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421-41F5-8146-6FD732B3F556}"/>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tx1"/>
                      </a:solidFill>
                      <a:latin typeface="Abadi" panose="020B0604020104020204" pitchFamily="34" charset="0"/>
                      <a:ea typeface="+mn-ea"/>
                      <a:cs typeface="+mn-cs"/>
                    </a:defRPr>
                  </a:pPr>
                  <a:endParaRPr lang="fr-FR"/>
                </a:p>
              </c:txPr>
              <c:dLblPos val="ctr"/>
              <c:showLegendKey val="0"/>
              <c:showVal val="0"/>
              <c:showCatName val="0"/>
              <c:showSerName val="0"/>
              <c:showPercent val="1"/>
              <c:showBubbleSize val="0"/>
              <c:extLst>
                <c:ext xmlns:c15="http://schemas.microsoft.com/office/drawing/2012/chart" uri="{CE6537A1-D6FC-4f65-9D91-7224C49458BB}">
                  <c15:layout>
                    <c:manualLayout>
                      <c:w val="0.1078881544016734"/>
                      <c:h val="0.17863858781043779"/>
                    </c:manualLayout>
                  </c15:layout>
                </c:ext>
                <c:ext xmlns:c16="http://schemas.microsoft.com/office/drawing/2014/chart" uri="{C3380CC4-5D6E-409C-BE32-E72D297353CC}">
                  <c16:uniqueId val="{00000002-7421-41F5-8146-6FD732B3F556}"/>
                </c:ext>
              </c:extLst>
            </c:dLbl>
            <c:dLbl>
              <c:idx val="1"/>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E3C877DF-9C22-4A9E-9CA4-DF1B2637ABF3}" type="PERCENTAGE">
                      <a:rPr lang="en-US">
                        <a:solidFill>
                          <a:schemeClr val="tx1"/>
                        </a:solidFill>
                        <a:latin typeface="Abadi" panose="020B0604020104020204" pitchFamily="34" charset="0"/>
                      </a:rPr>
                      <a:pPr>
                        <a:defRPr/>
                      </a:pPr>
                      <a:t>[POURCENTAGE]</a:t>
                    </a:fld>
                    <a:endParaRPr lang="fr-CA"/>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extLst>
                <c:ext xmlns:c15="http://schemas.microsoft.com/office/drawing/2012/chart" uri="{CE6537A1-D6FC-4f65-9D91-7224C49458BB}">
                  <c15:layout>
                    <c:manualLayout>
                      <c:w val="9.8506575758049636E-2"/>
                      <c:h val="0.16958901395985834"/>
                    </c:manualLayout>
                  </c15:layout>
                  <c15:dlblFieldTable/>
                  <c15:showDataLabelsRange val="0"/>
                </c:ext>
                <c:ext xmlns:c16="http://schemas.microsoft.com/office/drawing/2014/chart" uri="{C3380CC4-5D6E-409C-BE32-E72D297353CC}">
                  <c16:uniqueId val="{00000003-7421-41F5-8146-6FD732B3F556}"/>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Feuil1!$A$2:$A$3</c:f>
              <c:strCache>
                <c:ptCount val="2"/>
                <c:pt idx="0">
                  <c:v>Provincial</c:v>
                </c:pt>
                <c:pt idx="1">
                  <c:v>Municipal</c:v>
                </c:pt>
              </c:strCache>
            </c:strRef>
          </c:cat>
          <c:val>
            <c:numRef>
              <c:f>Feuil1!$B$2:$B$3</c:f>
              <c:numCache>
                <c:formatCode>General</c:formatCode>
                <c:ptCount val="2"/>
                <c:pt idx="0">
                  <c:v>18862</c:v>
                </c:pt>
                <c:pt idx="1">
                  <c:v>18109</c:v>
                </c:pt>
              </c:numCache>
            </c:numRef>
          </c:val>
          <c:extLst>
            <c:ext xmlns:c16="http://schemas.microsoft.com/office/drawing/2014/chart" uri="{C3380CC4-5D6E-409C-BE32-E72D297353CC}">
              <c16:uniqueId val="{00000000-7421-41F5-8146-6FD732B3F556}"/>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7901267939893681"/>
          <c:y val="0.67937336095234768"/>
          <c:w val="0.17748403253587233"/>
          <c:h val="0.2410440690494360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a:t>Modifiez le style du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6/22/2021</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41D2AC3-6A0B-4169-B1EA-E3AE8B351BDD}"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a:t>Modifiez le style du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D4B9363-8B87-41B7-9F8E-64519CBB8F34}"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a:t>Modifiez le style du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EF5746-5284-4951-9F37-7AE924EDBCB7}"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a:t>Modifiez le style du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98B29-7265-4A65-A2A4-6703C057B7C1}"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a:t>Modifiez le style du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28FBA082-94DF-4C4B-A041-6624924AB0A8}" type="datetimeFigureOut">
              <a:rPr lang="en-US" dirty="0"/>
              <a:t>6/22/2021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a:t>Modifiez le style du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27686C4-3AB5-4E0C-86CA-FB108C350AA9}" type="datetimeFigureOut">
              <a:rPr lang="en-US" dirty="0"/>
              <a:t>6/22/2021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a:t>Modifiez le style du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F7F47CF-67C9-420C-80A5-E2069FF0C2DF}"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a:t>Modifiez le style du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6/22/2021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6/22/2021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6/22/2021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a:t>Modifiez le style du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C3BFE2-83B7-4B0A-B9D3-AB28331082B3}"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EF78E3-FDA3-4D28-AAA2-0B81F349A39D}"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6/22/2021</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3ADFD-B347-476A-9CC2-0578F636981E}"/>
              </a:ext>
            </a:extLst>
          </p:cNvPr>
          <p:cNvSpPr>
            <a:spLocks noGrp="1"/>
          </p:cNvSpPr>
          <p:nvPr>
            <p:ph type="ctrTitle"/>
          </p:nvPr>
        </p:nvSpPr>
        <p:spPr/>
        <p:txBody>
          <a:bodyPr>
            <a:normAutofit fontScale="90000"/>
          </a:bodyPr>
          <a:lstStyle/>
          <a:p>
            <a:r>
              <a:rPr lang="fr-CA" dirty="0">
                <a:solidFill>
                  <a:srgbClr val="214DA5"/>
                </a:solidFill>
              </a:rPr>
              <a:t>Anti-Pauvreté Mauricie Centre-du-Québec</a:t>
            </a:r>
          </a:p>
        </p:txBody>
      </p:sp>
      <p:sp>
        <p:nvSpPr>
          <p:cNvPr id="3" name="Sous-titre 2">
            <a:extLst>
              <a:ext uri="{FF2B5EF4-FFF2-40B4-BE49-F238E27FC236}">
                <a16:creationId xmlns:a16="http://schemas.microsoft.com/office/drawing/2014/main" id="{D3A71CC0-49C7-44D7-A72A-391E1C5C4CEA}"/>
              </a:ext>
            </a:extLst>
          </p:cNvPr>
          <p:cNvSpPr>
            <a:spLocks noGrp="1"/>
          </p:cNvSpPr>
          <p:nvPr>
            <p:ph type="subTitle" idx="1"/>
          </p:nvPr>
        </p:nvSpPr>
        <p:spPr/>
        <p:txBody>
          <a:bodyPr/>
          <a:lstStyle/>
          <a:p>
            <a:r>
              <a:rPr lang="fr-CA" dirty="0"/>
              <a:t>Action location Drummond et PTC Drummond</a:t>
            </a:r>
          </a:p>
        </p:txBody>
      </p:sp>
      <p:pic>
        <p:nvPicPr>
          <p:cNvPr id="5" name="Image 4">
            <a:extLst>
              <a:ext uri="{FF2B5EF4-FFF2-40B4-BE49-F238E27FC236}">
                <a16:creationId xmlns:a16="http://schemas.microsoft.com/office/drawing/2014/main" id="{A39CFC9A-61BA-4616-B26E-AC71635696A5}"/>
              </a:ext>
            </a:extLst>
          </p:cNvPr>
          <p:cNvPicPr>
            <a:picLocks noChangeAspect="1"/>
          </p:cNvPicPr>
          <p:nvPr/>
        </p:nvPicPr>
        <p:blipFill>
          <a:blip r:embed="rId2"/>
          <a:stretch>
            <a:fillRect/>
          </a:stretch>
        </p:blipFill>
        <p:spPr>
          <a:xfrm rot="21370616">
            <a:off x="1260573" y="2758829"/>
            <a:ext cx="2062065" cy="1340342"/>
          </a:xfrm>
          <a:prstGeom prst="rect">
            <a:avLst/>
          </a:prstGeom>
        </p:spPr>
      </p:pic>
      <p:sp>
        <p:nvSpPr>
          <p:cNvPr id="6" name="Rectangle 5">
            <a:extLst>
              <a:ext uri="{FF2B5EF4-FFF2-40B4-BE49-F238E27FC236}">
                <a16:creationId xmlns:a16="http://schemas.microsoft.com/office/drawing/2014/main" id="{E2D72538-7AA1-4CB8-814A-236B986C595B}"/>
              </a:ext>
            </a:extLst>
          </p:cNvPr>
          <p:cNvSpPr/>
          <p:nvPr/>
        </p:nvSpPr>
        <p:spPr>
          <a:xfrm rot="21404071">
            <a:off x="4963991" y="3975092"/>
            <a:ext cx="4513734" cy="461665"/>
          </a:xfrm>
          <a:prstGeom prst="rect">
            <a:avLst/>
          </a:prstGeom>
          <a:noFill/>
        </p:spPr>
        <p:txBody>
          <a:bodyPr wrap="square" lIns="91440" tIns="45720" rIns="91440" bIns="45720">
            <a:spAutoFit/>
          </a:bodyPr>
          <a:lstStyle/>
          <a:p>
            <a:pPr algn="ctr"/>
            <a:r>
              <a:rPr lang="fr-FR"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Rapport d’activités 2020-2021</a:t>
            </a:r>
          </a:p>
        </p:txBody>
      </p:sp>
      <p:pic>
        <p:nvPicPr>
          <p:cNvPr id="8" name="Image 7">
            <a:extLst>
              <a:ext uri="{FF2B5EF4-FFF2-40B4-BE49-F238E27FC236}">
                <a16:creationId xmlns:a16="http://schemas.microsoft.com/office/drawing/2014/main" id="{EB92784E-3AF3-4FD0-9AFD-BB3687E6B0F1}"/>
              </a:ext>
            </a:extLst>
          </p:cNvPr>
          <p:cNvPicPr>
            <a:picLocks noChangeAspect="1"/>
          </p:cNvPicPr>
          <p:nvPr/>
        </p:nvPicPr>
        <p:blipFill>
          <a:blip r:embed="rId3"/>
          <a:stretch>
            <a:fillRect/>
          </a:stretch>
        </p:blipFill>
        <p:spPr>
          <a:xfrm rot="21420593">
            <a:off x="9293289" y="4505174"/>
            <a:ext cx="1196003" cy="1183206"/>
          </a:xfrm>
          <a:prstGeom prst="rect">
            <a:avLst/>
          </a:prstGeom>
        </p:spPr>
      </p:pic>
    </p:spTree>
    <p:extLst>
      <p:ext uri="{BB962C8B-B14F-4D97-AF65-F5344CB8AC3E}">
        <p14:creationId xmlns:p14="http://schemas.microsoft.com/office/powerpoint/2010/main" val="161383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3" name="Image 2">
            <a:extLst>
              <a:ext uri="{FF2B5EF4-FFF2-40B4-BE49-F238E27FC236}">
                <a16:creationId xmlns:a16="http://schemas.microsoft.com/office/drawing/2014/main" id="{485B3D41-1D65-4CA5-93FC-37BC630114CE}"/>
              </a:ext>
            </a:extLst>
          </p:cNvPr>
          <p:cNvPicPr>
            <a:picLocks noChangeAspect="1"/>
          </p:cNvPicPr>
          <p:nvPr/>
        </p:nvPicPr>
        <p:blipFill>
          <a:blip r:embed="rId3"/>
          <a:stretch>
            <a:fillRect/>
          </a:stretch>
        </p:blipFill>
        <p:spPr>
          <a:xfrm>
            <a:off x="3712455" y="643467"/>
            <a:ext cx="4266916" cy="5099255"/>
          </a:xfrm>
          <a:prstGeom prst="rect">
            <a:avLst/>
          </a:prstGeom>
          <a:ln>
            <a:noFill/>
          </a:ln>
        </p:spPr>
      </p:pic>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Tree>
    <p:extLst>
      <p:ext uri="{BB962C8B-B14F-4D97-AF65-F5344CB8AC3E}">
        <p14:creationId xmlns:p14="http://schemas.microsoft.com/office/powerpoint/2010/main" val="243661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4" name="Image 3">
            <a:extLst>
              <a:ext uri="{FF2B5EF4-FFF2-40B4-BE49-F238E27FC236}">
                <a16:creationId xmlns:a16="http://schemas.microsoft.com/office/drawing/2014/main" id="{D9D726AC-82CB-496D-A928-FF931DCE45FF}"/>
              </a:ext>
            </a:extLst>
          </p:cNvPr>
          <p:cNvPicPr>
            <a:picLocks noChangeAspect="1"/>
          </p:cNvPicPr>
          <p:nvPr/>
        </p:nvPicPr>
        <p:blipFill>
          <a:blip r:embed="rId3"/>
          <a:stretch>
            <a:fillRect/>
          </a:stretch>
        </p:blipFill>
        <p:spPr>
          <a:xfrm>
            <a:off x="3239919" y="258150"/>
            <a:ext cx="5500116" cy="5903214"/>
          </a:xfrm>
          <a:prstGeom prst="rect">
            <a:avLst/>
          </a:prstGeom>
        </p:spPr>
      </p:pic>
    </p:spTree>
    <p:extLst>
      <p:ext uri="{BB962C8B-B14F-4D97-AF65-F5344CB8AC3E}">
        <p14:creationId xmlns:p14="http://schemas.microsoft.com/office/powerpoint/2010/main" val="8497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3" name="Image 2">
            <a:extLst>
              <a:ext uri="{FF2B5EF4-FFF2-40B4-BE49-F238E27FC236}">
                <a16:creationId xmlns:a16="http://schemas.microsoft.com/office/drawing/2014/main" id="{C935038A-1555-4DEF-A894-B3476BEB8E1B}"/>
              </a:ext>
            </a:extLst>
          </p:cNvPr>
          <p:cNvPicPr>
            <a:picLocks noChangeAspect="1"/>
          </p:cNvPicPr>
          <p:nvPr/>
        </p:nvPicPr>
        <p:blipFill>
          <a:blip r:embed="rId3"/>
          <a:stretch>
            <a:fillRect/>
          </a:stretch>
        </p:blipFill>
        <p:spPr>
          <a:xfrm>
            <a:off x="3239919" y="372147"/>
            <a:ext cx="5500116" cy="5844540"/>
          </a:xfrm>
          <a:prstGeom prst="rect">
            <a:avLst/>
          </a:prstGeom>
        </p:spPr>
      </p:pic>
    </p:spTree>
    <p:extLst>
      <p:ext uri="{BB962C8B-B14F-4D97-AF65-F5344CB8AC3E}">
        <p14:creationId xmlns:p14="http://schemas.microsoft.com/office/powerpoint/2010/main" val="828009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5" name="Image 4">
            <a:extLst>
              <a:ext uri="{FF2B5EF4-FFF2-40B4-BE49-F238E27FC236}">
                <a16:creationId xmlns:a16="http://schemas.microsoft.com/office/drawing/2014/main" id="{E033ACA1-DC2D-4595-B8B7-2D29AAA73F4C}"/>
              </a:ext>
            </a:extLst>
          </p:cNvPr>
          <p:cNvPicPr>
            <a:picLocks noChangeAspect="1"/>
          </p:cNvPicPr>
          <p:nvPr/>
        </p:nvPicPr>
        <p:blipFill>
          <a:blip r:embed="rId3"/>
          <a:stretch>
            <a:fillRect/>
          </a:stretch>
        </p:blipFill>
        <p:spPr>
          <a:xfrm>
            <a:off x="3345942" y="808482"/>
            <a:ext cx="5500116" cy="5241036"/>
          </a:xfrm>
          <a:prstGeom prst="rect">
            <a:avLst/>
          </a:prstGeom>
        </p:spPr>
      </p:pic>
    </p:spTree>
    <p:extLst>
      <p:ext uri="{BB962C8B-B14F-4D97-AF65-F5344CB8AC3E}">
        <p14:creationId xmlns:p14="http://schemas.microsoft.com/office/powerpoint/2010/main" val="268639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5" name="Image 4">
            <a:extLst>
              <a:ext uri="{FF2B5EF4-FFF2-40B4-BE49-F238E27FC236}">
                <a16:creationId xmlns:a16="http://schemas.microsoft.com/office/drawing/2014/main" id="{091BCA36-D320-4344-9D1E-7DFEA118A02A}"/>
              </a:ext>
            </a:extLst>
          </p:cNvPr>
          <p:cNvPicPr>
            <a:picLocks noChangeAspect="1"/>
          </p:cNvPicPr>
          <p:nvPr/>
        </p:nvPicPr>
        <p:blipFill>
          <a:blip r:embed="rId3"/>
          <a:stretch>
            <a:fillRect/>
          </a:stretch>
        </p:blipFill>
        <p:spPr>
          <a:xfrm>
            <a:off x="3344608" y="213919"/>
            <a:ext cx="5502783" cy="5868543"/>
          </a:xfrm>
          <a:prstGeom prst="rect">
            <a:avLst/>
          </a:prstGeom>
        </p:spPr>
      </p:pic>
    </p:spTree>
    <p:extLst>
      <p:ext uri="{BB962C8B-B14F-4D97-AF65-F5344CB8AC3E}">
        <p14:creationId xmlns:p14="http://schemas.microsoft.com/office/powerpoint/2010/main" val="398402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3" name="Image 2">
            <a:extLst>
              <a:ext uri="{FF2B5EF4-FFF2-40B4-BE49-F238E27FC236}">
                <a16:creationId xmlns:a16="http://schemas.microsoft.com/office/drawing/2014/main" id="{FC994EB5-CFA2-40E4-8C25-A2A59D422D36}"/>
              </a:ext>
            </a:extLst>
          </p:cNvPr>
          <p:cNvPicPr>
            <a:picLocks noChangeAspect="1"/>
          </p:cNvPicPr>
          <p:nvPr/>
        </p:nvPicPr>
        <p:blipFill>
          <a:blip r:embed="rId3"/>
          <a:stretch>
            <a:fillRect/>
          </a:stretch>
        </p:blipFill>
        <p:spPr>
          <a:xfrm>
            <a:off x="3345942" y="600938"/>
            <a:ext cx="5500116" cy="5442204"/>
          </a:xfrm>
          <a:prstGeom prst="rect">
            <a:avLst/>
          </a:prstGeom>
        </p:spPr>
      </p:pic>
    </p:spTree>
    <p:extLst>
      <p:ext uri="{BB962C8B-B14F-4D97-AF65-F5344CB8AC3E}">
        <p14:creationId xmlns:p14="http://schemas.microsoft.com/office/powerpoint/2010/main" val="445156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2" name="Image 1">
            <a:extLst>
              <a:ext uri="{FF2B5EF4-FFF2-40B4-BE49-F238E27FC236}">
                <a16:creationId xmlns:a16="http://schemas.microsoft.com/office/drawing/2014/main" id="{CB55EB31-AD52-492E-884D-04664ADC6158}"/>
              </a:ext>
            </a:extLst>
          </p:cNvPr>
          <p:cNvPicPr>
            <a:picLocks noChangeAspect="1"/>
          </p:cNvPicPr>
          <p:nvPr/>
        </p:nvPicPr>
        <p:blipFill>
          <a:blip r:embed="rId3"/>
          <a:stretch>
            <a:fillRect/>
          </a:stretch>
        </p:blipFill>
        <p:spPr>
          <a:xfrm>
            <a:off x="3345942" y="873734"/>
            <a:ext cx="5500116" cy="4896612"/>
          </a:xfrm>
          <a:prstGeom prst="rect">
            <a:avLst/>
          </a:prstGeom>
        </p:spPr>
      </p:pic>
    </p:spTree>
    <p:extLst>
      <p:ext uri="{BB962C8B-B14F-4D97-AF65-F5344CB8AC3E}">
        <p14:creationId xmlns:p14="http://schemas.microsoft.com/office/powerpoint/2010/main" val="2810014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7"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1"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3"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 name="Espace réservé du contenu 7" descr="Une image contenant plante&#10;&#10;Description générée automatiquement">
            <a:extLst>
              <a:ext uri="{FF2B5EF4-FFF2-40B4-BE49-F238E27FC236}">
                <a16:creationId xmlns:a16="http://schemas.microsoft.com/office/drawing/2014/main" id="{F9A261B7-58D5-4D3F-AE4B-3A6064EF6FAA}"/>
              </a:ext>
            </a:extLst>
          </p:cNvPr>
          <p:cNvPicPr>
            <a:picLocks noGrp="1" noChangeAspect="1"/>
          </p:cNvPicPr>
          <p:nvPr>
            <p:ph sz="quarter" idx="13"/>
          </p:nvPr>
        </p:nvPicPr>
        <p:blipFill rotWithShape="1">
          <a:blip r:embed="rId3"/>
          <a:srcRect t="23115" b="1885"/>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re 1">
            <a:extLst>
              <a:ext uri="{FF2B5EF4-FFF2-40B4-BE49-F238E27FC236}">
                <a16:creationId xmlns:a16="http://schemas.microsoft.com/office/drawing/2014/main" id="{1DADD59E-AB16-4CCE-9740-B5BA2AFA967D}"/>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4000" dirty="0">
                <a:solidFill>
                  <a:schemeClr val="tx1"/>
                </a:solidFill>
              </a:rPr>
              <a:t>PV AGA </a:t>
            </a:r>
            <a:r>
              <a:rPr lang="en-US" sz="4000" dirty="0" err="1">
                <a:solidFill>
                  <a:schemeClr val="tx1"/>
                </a:solidFill>
              </a:rPr>
              <a:t>spéciale</a:t>
            </a:r>
            <a:r>
              <a:rPr lang="en-US" sz="4000" dirty="0">
                <a:solidFill>
                  <a:schemeClr val="tx1"/>
                </a:solidFill>
              </a:rPr>
              <a:t> APMCQ 2019-2020 </a:t>
            </a:r>
          </a:p>
        </p:txBody>
      </p:sp>
      <p:sp>
        <p:nvSpPr>
          <p:cNvPr id="27"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794597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2" name="Image 1">
            <a:extLst>
              <a:ext uri="{FF2B5EF4-FFF2-40B4-BE49-F238E27FC236}">
                <a16:creationId xmlns:a16="http://schemas.microsoft.com/office/drawing/2014/main" id="{A6207686-F88B-43D7-910F-80BCB873FFEC}"/>
              </a:ext>
            </a:extLst>
          </p:cNvPr>
          <p:cNvPicPr>
            <a:picLocks noChangeAspect="1"/>
          </p:cNvPicPr>
          <p:nvPr/>
        </p:nvPicPr>
        <p:blipFill>
          <a:blip r:embed="rId3"/>
          <a:stretch>
            <a:fillRect/>
          </a:stretch>
        </p:blipFill>
        <p:spPr>
          <a:xfrm>
            <a:off x="3345942" y="438486"/>
            <a:ext cx="5500116" cy="5700320"/>
          </a:xfrm>
          <a:prstGeom prst="rect">
            <a:avLst/>
          </a:prstGeom>
        </p:spPr>
      </p:pic>
    </p:spTree>
    <p:extLst>
      <p:ext uri="{BB962C8B-B14F-4D97-AF65-F5344CB8AC3E}">
        <p14:creationId xmlns:p14="http://schemas.microsoft.com/office/powerpoint/2010/main" val="252519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3" name="Image 2">
            <a:extLst>
              <a:ext uri="{FF2B5EF4-FFF2-40B4-BE49-F238E27FC236}">
                <a16:creationId xmlns:a16="http://schemas.microsoft.com/office/drawing/2014/main" id="{0D0A01F4-8578-4DB0-96CC-17D7CECFE332}"/>
              </a:ext>
            </a:extLst>
          </p:cNvPr>
          <p:cNvPicPr>
            <a:picLocks noChangeAspect="1"/>
          </p:cNvPicPr>
          <p:nvPr/>
        </p:nvPicPr>
        <p:blipFill>
          <a:blip r:embed="rId3"/>
          <a:stretch>
            <a:fillRect/>
          </a:stretch>
        </p:blipFill>
        <p:spPr>
          <a:xfrm>
            <a:off x="3345942" y="676275"/>
            <a:ext cx="5500116" cy="2036826"/>
          </a:xfrm>
          <a:prstGeom prst="rect">
            <a:avLst/>
          </a:prstGeom>
        </p:spPr>
      </p:pic>
      <p:pic>
        <p:nvPicPr>
          <p:cNvPr id="4" name="Image 3">
            <a:extLst>
              <a:ext uri="{FF2B5EF4-FFF2-40B4-BE49-F238E27FC236}">
                <a16:creationId xmlns:a16="http://schemas.microsoft.com/office/drawing/2014/main" id="{1DAF34C7-024F-4651-ABE5-E87692ABE73E}"/>
              </a:ext>
            </a:extLst>
          </p:cNvPr>
          <p:cNvPicPr>
            <a:picLocks noChangeAspect="1"/>
          </p:cNvPicPr>
          <p:nvPr/>
        </p:nvPicPr>
        <p:blipFill>
          <a:blip r:embed="rId4"/>
          <a:stretch>
            <a:fillRect/>
          </a:stretch>
        </p:blipFill>
        <p:spPr>
          <a:xfrm>
            <a:off x="3345942" y="2713100"/>
            <a:ext cx="5500116" cy="2744725"/>
          </a:xfrm>
          <a:prstGeom prst="rect">
            <a:avLst/>
          </a:prstGeom>
        </p:spPr>
      </p:pic>
    </p:spTree>
    <p:extLst>
      <p:ext uri="{BB962C8B-B14F-4D97-AF65-F5344CB8AC3E}">
        <p14:creationId xmlns:p14="http://schemas.microsoft.com/office/powerpoint/2010/main" val="123388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7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026" name="Picture 2" descr="178 MEILLEURES &quot;Livre Ouvert&quot; IMAGES, PHOTOS ET ILLUSTRATIONS VECTORIELLES  STOCK | Adobe Stock">
            <a:extLst>
              <a:ext uri="{FF2B5EF4-FFF2-40B4-BE49-F238E27FC236}">
                <a16:creationId xmlns:a16="http://schemas.microsoft.com/office/drawing/2014/main" id="{237A3228-DBDF-46EA-9E7C-973AD1B0E04A}"/>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5133" r="59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B3503FE-B5CF-49EA-BDCF-249B96576AC8}"/>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marL="0" marR="0" lvl="0" indent="0" algn="r" fontAlgn="auto">
              <a:spcAft>
                <a:spcPts val="0"/>
              </a:spcAft>
              <a:tabLst/>
              <a:defRPr/>
            </a:pPr>
            <a:r>
              <a:rPr kumimoji="0" lang="en-US" sz="3800" b="0" i="0" u="none" strike="noStrike" spc="0" normalizeH="0" noProof="0" dirty="0" err="1">
                <a:ln>
                  <a:noFill/>
                </a:ln>
                <a:solidFill>
                  <a:schemeClr val="tx1"/>
                </a:solidFill>
                <a:uLnTx/>
                <a:uFillTx/>
              </a:rPr>
              <a:t>Chaque</a:t>
            </a:r>
            <a:r>
              <a:rPr kumimoji="0" lang="en-US" sz="3800" b="0" i="0" u="none" strike="noStrike" spc="0" normalizeH="0" noProof="0" dirty="0">
                <a:ln>
                  <a:noFill/>
                </a:ln>
                <a:solidFill>
                  <a:schemeClr val="tx1"/>
                </a:solidFill>
                <a:uLnTx/>
                <a:uFillTx/>
              </a:rPr>
              <a:t> jour de ta vie </a:t>
            </a:r>
            <a:r>
              <a:rPr kumimoji="0" lang="en-US" sz="3800" b="0" i="0" u="none" strike="noStrike" spc="0" normalizeH="0" noProof="0" dirty="0" err="1">
                <a:ln>
                  <a:noFill/>
                </a:ln>
                <a:solidFill>
                  <a:schemeClr val="tx1"/>
                </a:solidFill>
                <a:uLnTx/>
                <a:uFillTx/>
              </a:rPr>
              <a:t>est</a:t>
            </a:r>
            <a:r>
              <a:rPr kumimoji="0" lang="en-US" sz="3800" b="0" i="0" u="none" strike="noStrike" spc="0" normalizeH="0" noProof="0" dirty="0">
                <a:ln>
                  <a:noFill/>
                </a:ln>
                <a:solidFill>
                  <a:schemeClr val="tx1"/>
                </a:solidFill>
                <a:uLnTx/>
                <a:uFillTx/>
              </a:rPr>
              <a:t> un </a:t>
            </a:r>
            <a:r>
              <a:rPr kumimoji="0" lang="en-US" sz="3800" b="0" i="0" u="none" strike="noStrike" spc="0" normalizeH="0" noProof="0" dirty="0" err="1">
                <a:ln>
                  <a:noFill/>
                </a:ln>
                <a:solidFill>
                  <a:schemeClr val="tx1"/>
                </a:solidFill>
                <a:uLnTx/>
                <a:uFillTx/>
              </a:rPr>
              <a:t>feuillet</a:t>
            </a:r>
            <a:r>
              <a:rPr kumimoji="0" lang="en-US" sz="3800" b="0" i="0" u="none" strike="noStrike" spc="0" normalizeH="0" noProof="0" dirty="0">
                <a:ln>
                  <a:noFill/>
                </a:ln>
                <a:solidFill>
                  <a:schemeClr val="tx1"/>
                </a:solidFill>
                <a:uLnTx/>
                <a:uFillTx/>
              </a:rPr>
              <a:t> de ton </a:t>
            </a:r>
            <a:r>
              <a:rPr kumimoji="0" lang="en-US" sz="3800" b="0" i="0" u="none" strike="noStrike" spc="0" normalizeH="0" noProof="0" dirty="0" err="1">
                <a:ln>
                  <a:noFill/>
                </a:ln>
                <a:solidFill>
                  <a:schemeClr val="tx1"/>
                </a:solidFill>
                <a:uLnTx/>
                <a:uFillTx/>
              </a:rPr>
              <a:t>histoire</a:t>
            </a:r>
            <a:r>
              <a:rPr kumimoji="0" lang="en-US" sz="3800" b="0" i="0" u="none" strike="noStrike" spc="0" normalizeH="0" noProof="0" dirty="0">
                <a:ln>
                  <a:noFill/>
                </a:ln>
                <a:solidFill>
                  <a:schemeClr val="tx1"/>
                </a:solidFill>
                <a:uLnTx/>
                <a:uFillTx/>
              </a:rPr>
              <a:t> que </a:t>
            </a:r>
            <a:r>
              <a:rPr kumimoji="0" lang="en-US" sz="3800" b="0" i="0" u="none" strike="noStrike" spc="0" normalizeH="0" noProof="0" dirty="0" err="1">
                <a:ln>
                  <a:noFill/>
                </a:ln>
                <a:solidFill>
                  <a:schemeClr val="tx1"/>
                </a:solidFill>
                <a:uLnTx/>
                <a:uFillTx/>
              </a:rPr>
              <a:t>tu</a:t>
            </a:r>
            <a:r>
              <a:rPr kumimoji="0" lang="en-US" sz="3800" b="0" i="0" u="none" strike="noStrike" spc="0" normalizeH="0" noProof="0" dirty="0">
                <a:ln>
                  <a:noFill/>
                </a:ln>
                <a:solidFill>
                  <a:schemeClr val="tx1"/>
                </a:solidFill>
                <a:uLnTx/>
                <a:uFillTx/>
              </a:rPr>
              <a:t> </a:t>
            </a:r>
            <a:r>
              <a:rPr kumimoji="0" lang="en-US" sz="3800" b="0" i="0" u="none" strike="noStrike" spc="0" normalizeH="0" noProof="0" dirty="0" err="1">
                <a:ln>
                  <a:noFill/>
                </a:ln>
                <a:solidFill>
                  <a:schemeClr val="tx1"/>
                </a:solidFill>
                <a:uLnTx/>
                <a:uFillTx/>
              </a:rPr>
              <a:t>écris</a:t>
            </a:r>
            <a:r>
              <a:rPr kumimoji="0" lang="en-US" sz="3800" b="0" i="0" u="none" strike="noStrike" spc="0" normalizeH="0" noProof="0" dirty="0">
                <a:ln>
                  <a:noFill/>
                </a:ln>
                <a:solidFill>
                  <a:schemeClr val="tx1"/>
                </a:solidFill>
                <a:uLnTx/>
                <a:uFillTx/>
              </a:rPr>
              <a:t>.</a:t>
            </a:r>
            <a:endParaRPr lang="en-US" sz="3800" dirty="0">
              <a:solidFill>
                <a:schemeClr val="tx1"/>
              </a:solidFill>
            </a:endParaRPr>
          </a:p>
        </p:txBody>
      </p:sp>
      <p:sp>
        <p:nvSpPr>
          <p:cNvPr id="85"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4992461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3" name="Image 2">
            <a:extLst>
              <a:ext uri="{FF2B5EF4-FFF2-40B4-BE49-F238E27FC236}">
                <a16:creationId xmlns:a16="http://schemas.microsoft.com/office/drawing/2014/main" id="{B63F0510-52C1-4375-95C1-23915B8082EA}"/>
              </a:ext>
            </a:extLst>
          </p:cNvPr>
          <p:cNvPicPr>
            <a:picLocks noChangeAspect="1"/>
          </p:cNvPicPr>
          <p:nvPr/>
        </p:nvPicPr>
        <p:blipFill>
          <a:blip r:embed="rId3"/>
          <a:stretch>
            <a:fillRect/>
          </a:stretch>
        </p:blipFill>
        <p:spPr>
          <a:xfrm>
            <a:off x="3111190" y="438486"/>
            <a:ext cx="5500116" cy="1815084"/>
          </a:xfrm>
          <a:prstGeom prst="rect">
            <a:avLst/>
          </a:prstGeom>
        </p:spPr>
      </p:pic>
      <p:pic>
        <p:nvPicPr>
          <p:cNvPr id="4" name="Image 3">
            <a:extLst>
              <a:ext uri="{FF2B5EF4-FFF2-40B4-BE49-F238E27FC236}">
                <a16:creationId xmlns:a16="http://schemas.microsoft.com/office/drawing/2014/main" id="{CF4C680E-3154-4B6D-BE77-114C495DF2A9}"/>
              </a:ext>
            </a:extLst>
          </p:cNvPr>
          <p:cNvPicPr>
            <a:picLocks noChangeAspect="1"/>
          </p:cNvPicPr>
          <p:nvPr/>
        </p:nvPicPr>
        <p:blipFill>
          <a:blip r:embed="rId4"/>
          <a:stretch>
            <a:fillRect/>
          </a:stretch>
        </p:blipFill>
        <p:spPr>
          <a:xfrm>
            <a:off x="3217214" y="2185416"/>
            <a:ext cx="5500116" cy="3706368"/>
          </a:xfrm>
          <a:prstGeom prst="rect">
            <a:avLst/>
          </a:prstGeom>
        </p:spPr>
      </p:pic>
    </p:spTree>
    <p:extLst>
      <p:ext uri="{BB962C8B-B14F-4D97-AF65-F5344CB8AC3E}">
        <p14:creationId xmlns:p14="http://schemas.microsoft.com/office/powerpoint/2010/main" val="421283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7"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1"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3"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 name="Espace réservé du contenu 7" descr="Une image contenant plante&#10;&#10;Description générée automatiquement">
            <a:extLst>
              <a:ext uri="{FF2B5EF4-FFF2-40B4-BE49-F238E27FC236}">
                <a16:creationId xmlns:a16="http://schemas.microsoft.com/office/drawing/2014/main" id="{F9A261B7-58D5-4D3F-AE4B-3A6064EF6FAA}"/>
              </a:ext>
            </a:extLst>
          </p:cNvPr>
          <p:cNvPicPr>
            <a:picLocks noGrp="1" noChangeAspect="1"/>
          </p:cNvPicPr>
          <p:nvPr>
            <p:ph sz="quarter" idx="13"/>
          </p:nvPr>
        </p:nvPicPr>
        <p:blipFill rotWithShape="1">
          <a:blip r:embed="rId3"/>
          <a:srcRect t="23115" b="1885"/>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re 1">
            <a:extLst>
              <a:ext uri="{FF2B5EF4-FFF2-40B4-BE49-F238E27FC236}">
                <a16:creationId xmlns:a16="http://schemas.microsoft.com/office/drawing/2014/main" id="{1DADD59E-AB16-4CCE-9740-B5BA2AFA967D}"/>
              </a:ext>
            </a:extLst>
          </p:cNvPr>
          <p:cNvSpPr>
            <a:spLocks noGrp="1"/>
          </p:cNvSpPr>
          <p:nvPr>
            <p:ph type="title"/>
          </p:nvPr>
        </p:nvSpPr>
        <p:spPr>
          <a:xfrm>
            <a:off x="1161288" y="3593432"/>
            <a:ext cx="7964423" cy="1195136"/>
          </a:xfrm>
        </p:spPr>
        <p:txBody>
          <a:bodyPr vert="horz" lIns="91440" tIns="45720" rIns="91440" bIns="45720" rtlCol="0" anchor="b">
            <a:normAutofit/>
          </a:bodyPr>
          <a:lstStyle/>
          <a:p>
            <a:pPr algn="r"/>
            <a:r>
              <a:rPr lang="en-US" sz="3400" dirty="0">
                <a:solidFill>
                  <a:schemeClr val="tx1"/>
                </a:solidFill>
              </a:rPr>
              <a:t>Anti-</a:t>
            </a:r>
            <a:r>
              <a:rPr lang="en-US" sz="3400" dirty="0" err="1">
                <a:solidFill>
                  <a:schemeClr val="tx1"/>
                </a:solidFill>
              </a:rPr>
              <a:t>pauvreté</a:t>
            </a:r>
            <a:r>
              <a:rPr lang="en-US" sz="3400" dirty="0">
                <a:solidFill>
                  <a:schemeClr val="tx1"/>
                </a:solidFill>
              </a:rPr>
              <a:t> </a:t>
            </a:r>
            <a:r>
              <a:rPr lang="en-US" sz="3400" dirty="0" err="1">
                <a:solidFill>
                  <a:schemeClr val="tx1"/>
                </a:solidFill>
              </a:rPr>
              <a:t>mauricie</a:t>
            </a:r>
            <a:r>
              <a:rPr lang="en-US" sz="3400" dirty="0">
                <a:solidFill>
                  <a:schemeClr val="tx1"/>
                </a:solidFill>
              </a:rPr>
              <a:t> </a:t>
            </a:r>
            <a:r>
              <a:rPr lang="en-US" sz="3400" dirty="0" err="1">
                <a:solidFill>
                  <a:schemeClr val="tx1"/>
                </a:solidFill>
              </a:rPr>
              <a:t>centre</a:t>
            </a:r>
            <a:r>
              <a:rPr lang="en-US" sz="3400" dirty="0">
                <a:solidFill>
                  <a:schemeClr val="tx1"/>
                </a:solidFill>
              </a:rPr>
              <a:t>-du-</a:t>
            </a:r>
            <a:r>
              <a:rPr lang="en-US" sz="3400" dirty="0" err="1">
                <a:solidFill>
                  <a:schemeClr val="tx1"/>
                </a:solidFill>
              </a:rPr>
              <a:t>québec</a:t>
            </a:r>
            <a:endParaRPr lang="en-US" sz="3400" dirty="0">
              <a:solidFill>
                <a:schemeClr val="tx1"/>
              </a:solidFill>
            </a:endParaRPr>
          </a:p>
        </p:txBody>
      </p:sp>
      <p:sp>
        <p:nvSpPr>
          <p:cNvPr id="27"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endParaRPr>
          </a:p>
        </p:txBody>
      </p:sp>
      <p:pic>
        <p:nvPicPr>
          <p:cNvPr id="4" name="Image 3">
            <a:extLst>
              <a:ext uri="{FF2B5EF4-FFF2-40B4-BE49-F238E27FC236}">
                <a16:creationId xmlns:a16="http://schemas.microsoft.com/office/drawing/2014/main" id="{BA08C9DA-1283-4F45-8250-9EE23AE22360}"/>
              </a:ext>
            </a:extLst>
          </p:cNvPr>
          <p:cNvPicPr>
            <a:picLocks noChangeAspect="1"/>
          </p:cNvPicPr>
          <p:nvPr/>
        </p:nvPicPr>
        <p:blipFill>
          <a:blip r:embed="rId4"/>
          <a:stretch>
            <a:fillRect/>
          </a:stretch>
        </p:blipFill>
        <p:spPr>
          <a:xfrm>
            <a:off x="8050953" y="629657"/>
            <a:ext cx="3632857" cy="2361357"/>
          </a:xfrm>
          <a:prstGeom prst="rect">
            <a:avLst/>
          </a:prstGeom>
        </p:spPr>
      </p:pic>
    </p:spTree>
    <p:extLst>
      <p:ext uri="{BB962C8B-B14F-4D97-AF65-F5344CB8AC3E}">
        <p14:creationId xmlns:p14="http://schemas.microsoft.com/office/powerpoint/2010/main" val="93319422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6C460C5-68EC-46C1-BD86-C42082F447C0}"/>
              </a:ext>
            </a:extLst>
          </p:cNvPr>
          <p:cNvSpPr txBox="1"/>
          <p:nvPr/>
        </p:nvSpPr>
        <p:spPr>
          <a:xfrm>
            <a:off x="1289304" y="1001250"/>
            <a:ext cx="8979408" cy="3785652"/>
          </a:xfrm>
          <a:prstGeom prst="rect">
            <a:avLst/>
          </a:prstGeom>
          <a:noFill/>
        </p:spPr>
        <p:txBody>
          <a:bodyPr wrap="square">
            <a:spAutoFit/>
          </a:bodyPr>
          <a:lstStyle/>
          <a:p>
            <a:pPr lvl="0" algn="ctr"/>
            <a:r>
              <a:rPr lang="fr-FR" sz="4800" b="1" dirty="0">
                <a:ln w="10541" cmpd="sng">
                  <a:solidFill>
                    <a:srgbClr val="262626">
                      <a:shade val="88000"/>
                      <a:satMod val="110000"/>
                    </a:srgbClr>
                  </a:solidFill>
                  <a:prstDash val="solid"/>
                </a:ln>
                <a:solidFill>
                  <a:srgbClr val="FF0000"/>
                </a:solidFill>
                <a:latin typeface="Britannic Bold" panose="020B0903060703020204" pitchFamily="34" charset="0"/>
              </a:rPr>
              <a:t>Fondé</a:t>
            </a:r>
            <a:r>
              <a:rPr lang="fr-FR" sz="3600" b="1" dirty="0">
                <a:ln w="10541" cmpd="sng">
                  <a:solidFill>
                    <a:srgbClr val="262626">
                      <a:shade val="88000"/>
                      <a:satMod val="110000"/>
                    </a:srgbClr>
                  </a:solidFill>
                  <a:prstDash val="solid"/>
                </a:ln>
                <a:solidFill>
                  <a:srgbClr val="FF0000"/>
                </a:solidFill>
                <a:latin typeface="Britannic Bold" panose="020B0903060703020204" pitchFamily="34" charset="0"/>
              </a:rPr>
              <a:t> </a:t>
            </a:r>
            <a:r>
              <a:rPr lang="fr-FR" sz="4800" b="1" dirty="0">
                <a:ln w="10541" cmpd="sng">
                  <a:solidFill>
                    <a:srgbClr val="262626">
                      <a:shade val="88000"/>
                      <a:satMod val="110000"/>
                    </a:srgbClr>
                  </a:solidFill>
                  <a:prstDash val="solid"/>
                </a:ln>
                <a:solidFill>
                  <a:srgbClr val="FF0000"/>
                </a:solidFill>
                <a:latin typeface="Britannic Bold" panose="020B0903060703020204" pitchFamily="34" charset="0"/>
              </a:rPr>
              <a:t>en 1977</a:t>
            </a:r>
          </a:p>
          <a:p>
            <a:pPr lvl="0" algn="ctr"/>
            <a:endParaRPr lang="fr-FR" sz="1200" b="1" dirty="0">
              <a:ln w="10541" cmpd="sng">
                <a:solidFill>
                  <a:srgbClr val="262626">
                    <a:shade val="88000"/>
                    <a:satMod val="110000"/>
                  </a:srgbClr>
                </a:solidFill>
                <a:prstDash val="solid"/>
              </a:ln>
              <a:gradFill>
                <a:gsLst>
                  <a:gs pos="0">
                    <a:srgbClr val="262626">
                      <a:tint val="40000"/>
                      <a:satMod val="250000"/>
                    </a:srgbClr>
                  </a:gs>
                  <a:gs pos="9000">
                    <a:srgbClr val="262626">
                      <a:tint val="52000"/>
                      <a:satMod val="300000"/>
                    </a:srgbClr>
                  </a:gs>
                  <a:gs pos="50000">
                    <a:srgbClr val="262626">
                      <a:shade val="20000"/>
                      <a:satMod val="300000"/>
                    </a:srgbClr>
                  </a:gs>
                  <a:gs pos="79000">
                    <a:srgbClr val="262626">
                      <a:tint val="52000"/>
                      <a:satMod val="300000"/>
                    </a:srgbClr>
                  </a:gs>
                  <a:gs pos="100000">
                    <a:srgbClr val="262626">
                      <a:tint val="40000"/>
                      <a:satMod val="250000"/>
                    </a:srgbClr>
                  </a:gs>
                </a:gsLst>
                <a:lin ang="5400000"/>
              </a:gradFill>
              <a:latin typeface="Comic Sans MS" panose="030F0702030302020204" pitchFamily="66" charset="0"/>
            </a:endParaRPr>
          </a:p>
          <a:p>
            <a:pPr lvl="0" algn="ctr"/>
            <a:r>
              <a:rPr lang="fr-FR" sz="1800" dirty="0">
                <a:ln w="10541" cmpd="sng">
                  <a:solidFill>
                    <a:schemeClr val="tx1"/>
                  </a:solidFill>
                  <a:prstDash val="solid"/>
                </a:ln>
                <a:latin typeface="Comic Sans MS" panose="030F0702030302020204" pitchFamily="66" charset="0"/>
              </a:rPr>
              <a:t>La philosophie de l’organisme a toujours  été le respect et</a:t>
            </a:r>
          </a:p>
          <a:p>
            <a:pPr lvl="0" algn="ctr"/>
            <a:r>
              <a:rPr lang="fr-FR" sz="1800" dirty="0">
                <a:ln w="10541" cmpd="sng">
                  <a:solidFill>
                    <a:schemeClr val="tx1"/>
                  </a:solidFill>
                  <a:prstDash val="solid"/>
                </a:ln>
                <a:latin typeface="Comic Sans MS" panose="030F0702030302020204" pitchFamily="66" charset="0"/>
              </a:rPr>
              <a:t> le non-jugement de la clientèle</a:t>
            </a:r>
          </a:p>
          <a:p>
            <a:pPr lvl="0" algn="ctr"/>
            <a:endParaRPr lang="fr-FR" sz="1800" dirty="0">
              <a:ln w="10541" cmpd="sng">
                <a:solidFill>
                  <a:schemeClr val="tx1"/>
                </a:solidFill>
                <a:prstDash val="solid"/>
              </a:ln>
              <a:latin typeface="Comic Sans MS" panose="030F0702030302020204" pitchFamily="66" charset="0"/>
            </a:endParaRPr>
          </a:p>
          <a:p>
            <a:pPr lvl="0" algn="ctr"/>
            <a:r>
              <a:rPr lang="fr-FR" sz="1800" dirty="0">
                <a:ln w="10541" cmpd="sng">
                  <a:solidFill>
                    <a:schemeClr val="tx1"/>
                  </a:solidFill>
                  <a:prstDash val="solid"/>
                </a:ln>
                <a:latin typeface="Comic Sans MS" panose="030F0702030302020204" pitchFamily="66" charset="0"/>
              </a:rPr>
              <a:t>Rencontre, écoute, information, support et accompagnement en matière de promotion des droits des locataires </a:t>
            </a:r>
          </a:p>
          <a:p>
            <a:pPr lvl="0" algn="ctr"/>
            <a:r>
              <a:rPr lang="fr-FR" sz="1800" dirty="0">
                <a:ln w="10541" cmpd="sng">
                  <a:solidFill>
                    <a:schemeClr val="tx1"/>
                  </a:solidFill>
                  <a:prstDash val="solid"/>
                </a:ln>
                <a:latin typeface="Comic Sans MS" panose="030F0702030302020204" pitchFamily="66" charset="0"/>
              </a:rPr>
              <a:t>de la MRC de Drummond</a:t>
            </a:r>
          </a:p>
          <a:p>
            <a:pPr lvl="0" algn="ctr"/>
            <a:endParaRPr lang="fr-FR" sz="1800" dirty="0">
              <a:ln w="10541" cmpd="sng">
                <a:solidFill>
                  <a:schemeClr val="tx1"/>
                </a:solidFill>
                <a:prstDash val="solid"/>
              </a:ln>
              <a:latin typeface="Comic Sans MS" panose="030F0702030302020204" pitchFamily="66" charset="0"/>
            </a:endParaRPr>
          </a:p>
          <a:p>
            <a:pPr lvl="0" algn="ctr"/>
            <a:r>
              <a:rPr lang="fr-FR" sz="1800" dirty="0">
                <a:ln w="10541" cmpd="sng">
                  <a:solidFill>
                    <a:schemeClr val="tx1"/>
                  </a:solidFill>
                  <a:prstDash val="solid"/>
                </a:ln>
                <a:latin typeface="Comic Sans MS" panose="030F0702030302020204" pitchFamily="66" charset="0"/>
              </a:rPr>
              <a:t>Gestion du Programme de travaux compensatoires</a:t>
            </a:r>
          </a:p>
          <a:p>
            <a:pPr lvl="0" algn="ctr"/>
            <a:endParaRPr lang="fr-FR" sz="1800" dirty="0">
              <a:ln w="10541" cmpd="sng">
                <a:solidFill>
                  <a:schemeClr val="tx1"/>
                </a:solidFill>
                <a:prstDash val="solid"/>
              </a:ln>
              <a:latin typeface="Comic Sans MS" panose="030F0702030302020204" pitchFamily="66" charset="0"/>
            </a:endParaRPr>
          </a:p>
          <a:p>
            <a:pPr lvl="0" algn="ctr"/>
            <a:r>
              <a:rPr lang="fr-FR" sz="1800" dirty="0">
                <a:ln w="10541" cmpd="sng">
                  <a:solidFill>
                    <a:schemeClr val="tx1"/>
                  </a:solidFill>
                  <a:prstDash val="solid"/>
                </a:ln>
                <a:latin typeface="Comic Sans MS" panose="030F0702030302020204" pitchFamily="66" charset="0"/>
              </a:rPr>
              <a:t>Référence selon le besoin de la clientèle</a:t>
            </a:r>
          </a:p>
        </p:txBody>
      </p:sp>
      <p:pic>
        <p:nvPicPr>
          <p:cNvPr id="4" name="Image 3">
            <a:extLst>
              <a:ext uri="{FF2B5EF4-FFF2-40B4-BE49-F238E27FC236}">
                <a16:creationId xmlns:a16="http://schemas.microsoft.com/office/drawing/2014/main" id="{9D41B469-A8C0-4089-857A-70581024918C}"/>
              </a:ext>
            </a:extLst>
          </p:cNvPr>
          <p:cNvPicPr>
            <a:picLocks noChangeAspect="1"/>
          </p:cNvPicPr>
          <p:nvPr/>
        </p:nvPicPr>
        <p:blipFill>
          <a:blip r:embed="rId2"/>
          <a:stretch>
            <a:fillRect/>
          </a:stretch>
        </p:blipFill>
        <p:spPr>
          <a:xfrm>
            <a:off x="9293456" y="676274"/>
            <a:ext cx="1950512" cy="1267833"/>
          </a:xfrm>
          <a:prstGeom prst="rect">
            <a:avLst/>
          </a:prstGeom>
        </p:spPr>
      </p:pic>
    </p:spTree>
    <p:extLst>
      <p:ext uri="{BB962C8B-B14F-4D97-AF65-F5344CB8AC3E}">
        <p14:creationId xmlns:p14="http://schemas.microsoft.com/office/powerpoint/2010/main" val="167510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4" name="Rectangle 13">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6" name="Picture 15">
            <a:extLst>
              <a:ext uri="{FF2B5EF4-FFF2-40B4-BE49-F238E27FC236}">
                <a16:creationId xmlns:a16="http://schemas.microsoft.com/office/drawing/2014/main" id="{91AB8A88-A60F-421C-9564-D5A7639EA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832D3A04-3120-4CF3-8F9E-6DCF218BA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4" name="Image 3">
            <a:extLst>
              <a:ext uri="{FF2B5EF4-FFF2-40B4-BE49-F238E27FC236}">
                <a16:creationId xmlns:a16="http://schemas.microsoft.com/office/drawing/2014/main" id="{4E520B81-F38D-41DF-A8AE-E43797B4332D}"/>
              </a:ext>
            </a:extLst>
          </p:cNvPr>
          <p:cNvPicPr>
            <a:picLocks noChangeAspect="1"/>
          </p:cNvPicPr>
          <p:nvPr/>
        </p:nvPicPr>
        <p:blipFill>
          <a:blip r:embed="rId4"/>
          <a:stretch>
            <a:fillRect/>
          </a:stretch>
        </p:blipFill>
        <p:spPr>
          <a:xfrm>
            <a:off x="6920171" y="1733061"/>
            <a:ext cx="3987316" cy="2591755"/>
          </a:xfrm>
          <a:prstGeom prst="rect">
            <a:avLst/>
          </a:prstGeom>
          <a:ln>
            <a:noFill/>
          </a:ln>
        </p:spPr>
      </p:pic>
      <p:sp>
        <p:nvSpPr>
          <p:cNvPr id="20" name="Freeform 9">
            <a:extLst>
              <a:ext uri="{FF2B5EF4-FFF2-40B4-BE49-F238E27FC236}">
                <a16:creationId xmlns:a16="http://schemas.microsoft.com/office/drawing/2014/main" id="{98D68143-E11F-49D9-A842-E52CB4364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2" name="Rectangle 21">
            <a:extLst>
              <a:ext uri="{FF2B5EF4-FFF2-40B4-BE49-F238E27FC236}">
                <a16:creationId xmlns:a16="http://schemas.microsoft.com/office/drawing/2014/main" id="{70D81F57-CC57-46AD-86A2-54F697BD5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3" name="ZoneTexte 2">
            <a:extLst>
              <a:ext uri="{FF2B5EF4-FFF2-40B4-BE49-F238E27FC236}">
                <a16:creationId xmlns:a16="http://schemas.microsoft.com/office/drawing/2014/main" id="{C42CAB4D-1E1F-4E99-93B8-04C4E5334710}"/>
              </a:ext>
            </a:extLst>
          </p:cNvPr>
          <p:cNvSpPr txBox="1"/>
          <p:nvPr/>
        </p:nvSpPr>
        <p:spPr>
          <a:xfrm>
            <a:off x="685800" y="1466851"/>
            <a:ext cx="4957273" cy="4042648"/>
          </a:xfrm>
          <a:prstGeom prst="rect">
            <a:avLst/>
          </a:prstGeom>
        </p:spPr>
        <p:txBody>
          <a:bodyPr vert="horz" lIns="91440" tIns="45720" rIns="91440" bIns="45720" rtlCol="0" anchor="ctr">
            <a:normAutofit/>
          </a:bodyPr>
          <a:lstStyle/>
          <a:p>
            <a:pPr defTabSz="914400">
              <a:lnSpc>
                <a:spcPct val="110000"/>
              </a:lnSpc>
              <a:spcAft>
                <a:spcPts val="600"/>
              </a:spcAft>
              <a:buClr>
                <a:schemeClr val="accent1"/>
              </a:buClr>
              <a:buSzPct val="160000"/>
            </a:pPr>
            <a:r>
              <a:rPr lang="en-US" sz="3600" u="sng" cap="all" dirty="0">
                <a:solidFill>
                  <a:schemeClr val="bg1"/>
                </a:solidFill>
              </a:rPr>
              <a:t>Mission</a:t>
            </a:r>
          </a:p>
          <a:p>
            <a:pPr indent="-228600" defTabSz="914400">
              <a:lnSpc>
                <a:spcPct val="11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342900" indent="-228600" defTabSz="914400">
              <a:lnSpc>
                <a:spcPct val="110000"/>
              </a:lnSpc>
              <a:spcAft>
                <a:spcPts val="600"/>
              </a:spcAft>
              <a:buClr>
                <a:schemeClr val="accent1"/>
              </a:buClr>
              <a:buSzPct val="160000"/>
              <a:buFont typeface="Arial" panose="020B0604020202020204" pitchFamily="34" charset="0"/>
              <a:buChar char="•"/>
            </a:pPr>
            <a:r>
              <a:rPr lang="en-US" cap="all" dirty="0" err="1">
                <a:solidFill>
                  <a:schemeClr val="bg1"/>
                </a:solidFill>
              </a:rPr>
              <a:t>Soutien</a:t>
            </a:r>
            <a:r>
              <a:rPr lang="en-US" cap="all" dirty="0">
                <a:solidFill>
                  <a:schemeClr val="bg1"/>
                </a:solidFill>
              </a:rPr>
              <a:t> </a:t>
            </a:r>
            <a:r>
              <a:rPr lang="en-US" cap="all" dirty="0" err="1">
                <a:solidFill>
                  <a:schemeClr val="bg1"/>
                </a:solidFill>
              </a:rPr>
              <a:t>en</a:t>
            </a:r>
            <a:r>
              <a:rPr lang="en-US" cap="all" dirty="0">
                <a:solidFill>
                  <a:schemeClr val="bg1"/>
                </a:solidFill>
              </a:rPr>
              <a:t> matière de promotion des droits des </a:t>
            </a:r>
            <a:r>
              <a:rPr lang="en-US" cap="all" dirty="0" err="1">
                <a:solidFill>
                  <a:schemeClr val="bg1"/>
                </a:solidFill>
              </a:rPr>
              <a:t>locataires</a:t>
            </a:r>
            <a:r>
              <a:rPr lang="en-US" cap="all" dirty="0">
                <a:solidFill>
                  <a:schemeClr val="bg1"/>
                </a:solidFill>
              </a:rPr>
              <a:t> de la MRC de Drummond,</a:t>
            </a:r>
          </a:p>
          <a:p>
            <a:pPr marL="342900" indent="-228600" defTabSz="914400">
              <a:lnSpc>
                <a:spcPct val="11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342900" indent="-228600" defTabSz="914400">
              <a:lnSpc>
                <a:spcPct val="110000"/>
              </a:lnSpc>
              <a:spcAft>
                <a:spcPts val="600"/>
              </a:spcAft>
              <a:buClr>
                <a:schemeClr val="accent1"/>
              </a:buClr>
              <a:buSzPct val="160000"/>
              <a:buFont typeface="Arial" panose="020B0604020202020204" pitchFamily="34" charset="0"/>
              <a:buChar char="•"/>
            </a:pPr>
            <a:r>
              <a:rPr lang="en-US" cap="all" dirty="0" err="1">
                <a:solidFill>
                  <a:schemeClr val="bg1"/>
                </a:solidFill>
              </a:rPr>
              <a:t>Projets</a:t>
            </a:r>
            <a:r>
              <a:rPr lang="en-US" cap="all" dirty="0">
                <a:solidFill>
                  <a:schemeClr val="bg1"/>
                </a:solidFill>
              </a:rPr>
              <a:t> </a:t>
            </a:r>
            <a:r>
              <a:rPr lang="en-US" cap="all" dirty="0" err="1">
                <a:solidFill>
                  <a:schemeClr val="bg1"/>
                </a:solidFill>
              </a:rPr>
              <a:t>alternatifs</a:t>
            </a:r>
            <a:r>
              <a:rPr lang="en-US" cap="all" dirty="0">
                <a:solidFill>
                  <a:schemeClr val="bg1"/>
                </a:solidFill>
              </a:rPr>
              <a:t> à </a:t>
            </a:r>
            <a:r>
              <a:rPr lang="en-US" cap="all" dirty="0" err="1">
                <a:solidFill>
                  <a:schemeClr val="bg1"/>
                </a:solidFill>
              </a:rPr>
              <a:t>l’incarcération</a:t>
            </a:r>
            <a:r>
              <a:rPr lang="en-US" cap="all" dirty="0">
                <a:solidFill>
                  <a:schemeClr val="bg1"/>
                </a:solidFill>
              </a:rPr>
              <a:t>.</a:t>
            </a:r>
          </a:p>
          <a:p>
            <a:pPr marL="342900" indent="-228600" defTabSz="914400">
              <a:lnSpc>
                <a:spcPct val="11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342900" indent="-228600" defTabSz="914400">
              <a:lnSpc>
                <a:spcPct val="110000"/>
              </a:lnSpc>
              <a:spcAft>
                <a:spcPts val="600"/>
              </a:spcAft>
              <a:buClr>
                <a:schemeClr val="accent1"/>
              </a:buClr>
              <a:buSzPct val="160000"/>
              <a:buFont typeface="Arial" panose="020B0604020202020204" pitchFamily="34" charset="0"/>
              <a:buChar char="•"/>
            </a:pPr>
            <a:r>
              <a:rPr lang="en-US" cap="all" dirty="0">
                <a:solidFill>
                  <a:schemeClr val="bg1"/>
                </a:solidFill>
              </a:rPr>
              <a:t>Faire </a:t>
            </a:r>
            <a:r>
              <a:rPr lang="en-US" cap="all" dirty="0" err="1">
                <a:solidFill>
                  <a:schemeClr val="bg1"/>
                </a:solidFill>
              </a:rPr>
              <a:t>toute</a:t>
            </a:r>
            <a:r>
              <a:rPr lang="en-US" cap="all" dirty="0">
                <a:solidFill>
                  <a:schemeClr val="bg1"/>
                </a:solidFill>
              </a:rPr>
              <a:t> </a:t>
            </a:r>
            <a:r>
              <a:rPr lang="en-US" cap="all" dirty="0" err="1">
                <a:solidFill>
                  <a:schemeClr val="bg1"/>
                </a:solidFill>
              </a:rPr>
              <a:t>activité</a:t>
            </a:r>
            <a:r>
              <a:rPr lang="en-US" cap="all" dirty="0">
                <a:solidFill>
                  <a:schemeClr val="bg1"/>
                </a:solidFill>
              </a:rPr>
              <a:t> </a:t>
            </a:r>
            <a:r>
              <a:rPr lang="en-US" cap="all" dirty="0" err="1">
                <a:solidFill>
                  <a:schemeClr val="bg1"/>
                </a:solidFill>
              </a:rPr>
              <a:t>ou</a:t>
            </a:r>
            <a:r>
              <a:rPr lang="en-US" cap="all" dirty="0">
                <a:solidFill>
                  <a:schemeClr val="bg1"/>
                </a:solidFill>
              </a:rPr>
              <a:t> </a:t>
            </a:r>
            <a:r>
              <a:rPr lang="en-US" cap="all" dirty="0" err="1">
                <a:solidFill>
                  <a:schemeClr val="bg1"/>
                </a:solidFill>
              </a:rPr>
              <a:t>demande</a:t>
            </a:r>
            <a:r>
              <a:rPr lang="en-US" cap="all" dirty="0">
                <a:solidFill>
                  <a:schemeClr val="bg1"/>
                </a:solidFill>
              </a:rPr>
              <a:t> de </a:t>
            </a:r>
            <a:r>
              <a:rPr lang="en-US" cap="all" dirty="0" err="1">
                <a:solidFill>
                  <a:schemeClr val="bg1"/>
                </a:solidFill>
              </a:rPr>
              <a:t>financement</a:t>
            </a:r>
            <a:r>
              <a:rPr lang="en-US" cap="all" dirty="0">
                <a:solidFill>
                  <a:schemeClr val="bg1"/>
                </a:solidFill>
              </a:rPr>
              <a:t> </a:t>
            </a:r>
            <a:r>
              <a:rPr lang="en-US" cap="all" dirty="0" err="1">
                <a:solidFill>
                  <a:schemeClr val="bg1"/>
                </a:solidFill>
              </a:rPr>
              <a:t>visant</a:t>
            </a:r>
            <a:r>
              <a:rPr lang="en-US" cap="all" dirty="0">
                <a:solidFill>
                  <a:schemeClr val="bg1"/>
                </a:solidFill>
              </a:rPr>
              <a:t> à assurer </a:t>
            </a:r>
          </a:p>
        </p:txBody>
      </p:sp>
    </p:spTree>
    <p:extLst>
      <p:ext uri="{BB962C8B-B14F-4D97-AF65-F5344CB8AC3E}">
        <p14:creationId xmlns:p14="http://schemas.microsoft.com/office/powerpoint/2010/main" val="201834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3D511-4A7F-41DB-B1FE-3728DCDEB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78C8E5A9-4602-47CC-B762-4BEE040C3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9">
            <a:extLst>
              <a:ext uri="{FF2B5EF4-FFF2-40B4-BE49-F238E27FC236}">
                <a16:creationId xmlns:a16="http://schemas.microsoft.com/office/drawing/2014/main" id="{1A15162E-27E6-4D95-9796-3DF1EB8BD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 name="ZoneTexte 5">
            <a:extLst>
              <a:ext uri="{FF2B5EF4-FFF2-40B4-BE49-F238E27FC236}">
                <a16:creationId xmlns:a16="http://schemas.microsoft.com/office/drawing/2014/main" id="{8EF933CB-C812-4777-BCB0-5281D1F18FF8}"/>
              </a:ext>
            </a:extLst>
          </p:cNvPr>
          <p:cNvSpPr txBox="1"/>
          <p:nvPr/>
        </p:nvSpPr>
        <p:spPr>
          <a:xfrm>
            <a:off x="598932" y="539157"/>
            <a:ext cx="6135624" cy="1200329"/>
          </a:xfrm>
          <a:prstGeom prst="rect">
            <a:avLst/>
          </a:prstGeom>
          <a:noFill/>
        </p:spPr>
        <p:txBody>
          <a:bodyPr wrap="square">
            <a:spAutoFit/>
          </a:bodyPr>
          <a:lstStyle/>
          <a:p>
            <a:r>
              <a:rPr lang="fr-CA" sz="3600" u="sng" dirty="0">
                <a:solidFill>
                  <a:srgbClr val="FF0000"/>
                </a:solidFill>
                <a:latin typeface="Britannic Bold" panose="020B0903060703020204" pitchFamily="34" charset="0"/>
              </a:rPr>
              <a:t>Valeurs</a:t>
            </a:r>
            <a:endParaRPr lang="fr-CA" sz="3600" dirty="0">
              <a:solidFill>
                <a:srgbClr val="FF0000"/>
              </a:solidFill>
              <a:latin typeface="Britannic Bold" panose="020B0903060703020204" pitchFamily="34" charset="0"/>
            </a:endParaRPr>
          </a:p>
          <a:p>
            <a:pPr marL="342900" indent="-342900">
              <a:buClr>
                <a:schemeClr val="tx1"/>
              </a:buClr>
              <a:buFont typeface="Wingdings" panose="05000000000000000000" pitchFamily="2" charset="2"/>
              <a:buChar char="Ø"/>
            </a:pPr>
            <a:r>
              <a:rPr lang="fr-CA" sz="1800" dirty="0">
                <a:latin typeface="+mj-lt"/>
              </a:rPr>
              <a:t>Respect de la clientèle et non jugement</a:t>
            </a:r>
          </a:p>
          <a:p>
            <a:pPr marL="342900" indent="-342900">
              <a:buClr>
                <a:schemeClr val="tx1"/>
              </a:buClr>
              <a:buFont typeface="Wingdings" panose="05000000000000000000" pitchFamily="2" charset="2"/>
              <a:buChar char="Ø"/>
            </a:pPr>
            <a:r>
              <a:rPr lang="fr-CA" sz="1800" dirty="0">
                <a:latin typeface="+mj-lt"/>
              </a:rPr>
              <a:t>Accueil, écoute, compassion et soutien de la clientèle</a:t>
            </a:r>
          </a:p>
        </p:txBody>
      </p:sp>
      <p:sp>
        <p:nvSpPr>
          <p:cNvPr id="9" name="ZoneTexte 8">
            <a:extLst>
              <a:ext uri="{FF2B5EF4-FFF2-40B4-BE49-F238E27FC236}">
                <a16:creationId xmlns:a16="http://schemas.microsoft.com/office/drawing/2014/main" id="{6FEE9024-2E8C-4DE6-B540-80395829B73E}"/>
              </a:ext>
            </a:extLst>
          </p:cNvPr>
          <p:cNvSpPr txBox="1"/>
          <p:nvPr/>
        </p:nvSpPr>
        <p:spPr>
          <a:xfrm>
            <a:off x="5219700" y="2048174"/>
            <a:ext cx="6135624" cy="2031325"/>
          </a:xfrm>
          <a:prstGeom prst="rect">
            <a:avLst/>
          </a:prstGeom>
          <a:noFill/>
        </p:spPr>
        <p:txBody>
          <a:bodyPr wrap="square">
            <a:spAutoFit/>
          </a:bodyPr>
          <a:lstStyle/>
          <a:p>
            <a:r>
              <a:rPr lang="fr-CA" sz="3600" u="sng" dirty="0">
                <a:solidFill>
                  <a:srgbClr val="FF0000"/>
                </a:solidFill>
                <a:latin typeface="Britannic Bold" panose="020B0903060703020204" pitchFamily="34" charset="0"/>
              </a:rPr>
              <a:t>Services</a:t>
            </a:r>
          </a:p>
          <a:p>
            <a:pPr marL="342900" indent="-342900" algn="just">
              <a:buClr>
                <a:schemeClr val="tx1"/>
              </a:buClr>
              <a:buFont typeface="Wingdings" panose="05000000000000000000" pitchFamily="2" charset="2"/>
              <a:buChar char="Ø"/>
            </a:pPr>
            <a:r>
              <a:rPr lang="fr-CA" sz="1800" dirty="0"/>
              <a:t>Rencontre individuelle ou téléphonique pour de l’information ou du support en matière de promotion des droits des locataires de la MRC de Drummond</a:t>
            </a:r>
          </a:p>
          <a:p>
            <a:pPr marL="342900" indent="-342900" algn="just">
              <a:buClr>
                <a:schemeClr val="tx1"/>
              </a:buClr>
              <a:buFont typeface="Wingdings" panose="05000000000000000000" pitchFamily="2" charset="2"/>
              <a:buChar char="Ø"/>
            </a:pPr>
            <a:r>
              <a:rPr lang="fr-CA" sz="1800" dirty="0"/>
              <a:t>Accompagnement de la démarche de la clientèle au niveau du logement</a:t>
            </a:r>
          </a:p>
        </p:txBody>
      </p:sp>
      <p:sp>
        <p:nvSpPr>
          <p:cNvPr id="11" name="ZoneTexte 10">
            <a:extLst>
              <a:ext uri="{FF2B5EF4-FFF2-40B4-BE49-F238E27FC236}">
                <a16:creationId xmlns:a16="http://schemas.microsoft.com/office/drawing/2014/main" id="{E3DFDE32-11C8-46A9-92C6-50F12E5AFDAB}"/>
              </a:ext>
            </a:extLst>
          </p:cNvPr>
          <p:cNvSpPr txBox="1"/>
          <p:nvPr/>
        </p:nvSpPr>
        <p:spPr>
          <a:xfrm>
            <a:off x="681228" y="4410629"/>
            <a:ext cx="6135624" cy="1415772"/>
          </a:xfrm>
          <a:prstGeom prst="rect">
            <a:avLst/>
          </a:prstGeom>
          <a:noFill/>
        </p:spPr>
        <p:txBody>
          <a:bodyPr wrap="square">
            <a:spAutoFit/>
          </a:bodyPr>
          <a:lstStyle/>
          <a:p>
            <a:r>
              <a:rPr lang="fr-CA" sz="3200" u="sng" dirty="0">
                <a:solidFill>
                  <a:srgbClr val="FF0000"/>
                </a:solidFill>
                <a:latin typeface="Britannic Bold" panose="020B0903060703020204" pitchFamily="34" charset="0"/>
              </a:rPr>
              <a:t>Territoire</a:t>
            </a:r>
          </a:p>
          <a:p>
            <a:pPr marL="342900" indent="-342900">
              <a:buClr>
                <a:schemeClr val="tx1"/>
              </a:buClr>
              <a:buFont typeface="Wingdings" panose="05000000000000000000" pitchFamily="2" charset="2"/>
              <a:buChar char="q"/>
            </a:pPr>
            <a:r>
              <a:rPr lang="fr-CA" sz="1800" dirty="0"/>
              <a:t>APMCQ et ACTION location Drummond:   MRC de Drummond</a:t>
            </a:r>
          </a:p>
          <a:p>
            <a:pPr marL="342900" indent="-342900">
              <a:buClr>
                <a:schemeClr val="tx1"/>
              </a:buClr>
              <a:buFont typeface="Wingdings" panose="05000000000000000000" pitchFamily="2" charset="2"/>
              <a:buChar char="q"/>
            </a:pPr>
            <a:r>
              <a:rPr lang="fr-CA" sz="1800" dirty="0"/>
              <a:t>Programme de travaux compensatoires:          </a:t>
            </a:r>
          </a:p>
          <a:p>
            <a:pPr>
              <a:buClr>
                <a:schemeClr val="tx1"/>
              </a:buClr>
            </a:pPr>
            <a:r>
              <a:rPr lang="fr-CA" sz="1800" dirty="0"/>
              <a:t>         Mauricie et Centre-du-Québec  (région 04 et 17)</a:t>
            </a:r>
          </a:p>
        </p:txBody>
      </p:sp>
      <p:pic>
        <p:nvPicPr>
          <p:cNvPr id="13" name="Image 12">
            <a:extLst>
              <a:ext uri="{FF2B5EF4-FFF2-40B4-BE49-F238E27FC236}">
                <a16:creationId xmlns:a16="http://schemas.microsoft.com/office/drawing/2014/main" id="{1E1C7BA7-294A-4C6F-AF9E-61CC10CB8B45}"/>
              </a:ext>
            </a:extLst>
          </p:cNvPr>
          <p:cNvPicPr>
            <a:picLocks noChangeAspect="1"/>
          </p:cNvPicPr>
          <p:nvPr/>
        </p:nvPicPr>
        <p:blipFill>
          <a:blip r:embed="rId3"/>
          <a:stretch>
            <a:fillRect/>
          </a:stretch>
        </p:blipFill>
        <p:spPr>
          <a:xfrm>
            <a:off x="1083564" y="2048174"/>
            <a:ext cx="2986370" cy="1941140"/>
          </a:xfrm>
          <a:prstGeom prst="rect">
            <a:avLst/>
          </a:prstGeom>
          <a:ln>
            <a:noFill/>
          </a:ln>
        </p:spPr>
      </p:pic>
    </p:spTree>
    <p:extLst>
      <p:ext uri="{BB962C8B-B14F-4D97-AF65-F5344CB8AC3E}">
        <p14:creationId xmlns:p14="http://schemas.microsoft.com/office/powerpoint/2010/main" val="1942396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6D9147-C701-4CE7-BAB5-4E9F33049559}"/>
              </a:ext>
            </a:extLst>
          </p:cNvPr>
          <p:cNvSpPr>
            <a:spLocks noGrp="1"/>
          </p:cNvSpPr>
          <p:nvPr>
            <p:ph type="title"/>
          </p:nvPr>
        </p:nvSpPr>
        <p:spPr/>
        <p:txBody>
          <a:bodyPr/>
          <a:lstStyle/>
          <a:p>
            <a:r>
              <a:rPr lang="fr-CA" dirty="0"/>
              <a:t>Personnel</a:t>
            </a:r>
          </a:p>
        </p:txBody>
      </p:sp>
      <p:pic>
        <p:nvPicPr>
          <p:cNvPr id="8" name="Espace réservé du contenu 7" descr="Une image contenant personne&#10;&#10;Description générée automatiquement">
            <a:extLst>
              <a:ext uri="{FF2B5EF4-FFF2-40B4-BE49-F238E27FC236}">
                <a16:creationId xmlns:a16="http://schemas.microsoft.com/office/drawing/2014/main" id="{6151AC5A-7583-4047-8AFB-4C7CB5E8BF0D}"/>
              </a:ext>
            </a:extLst>
          </p:cNvPr>
          <p:cNvPicPr>
            <a:picLocks noGrp="1" noChangeAspect="1"/>
          </p:cNvPicPr>
          <p:nvPr>
            <p:ph sz="quarter" idx="13"/>
          </p:nvPr>
        </p:nvPicPr>
        <p:blipFill>
          <a:blip r:embed="rId2"/>
          <a:stretch>
            <a:fillRect/>
          </a:stretch>
        </p:blipFill>
        <p:spPr>
          <a:xfrm>
            <a:off x="685801" y="1676400"/>
            <a:ext cx="1533524" cy="2925605"/>
          </a:xfrm>
        </p:spPr>
      </p:pic>
      <p:pic>
        <p:nvPicPr>
          <p:cNvPr id="6" name="Espace réservé du contenu 5" descr="Une image contenant personne&#10;&#10;Description générée automatiquement">
            <a:extLst>
              <a:ext uri="{FF2B5EF4-FFF2-40B4-BE49-F238E27FC236}">
                <a16:creationId xmlns:a16="http://schemas.microsoft.com/office/drawing/2014/main" id="{C9A015AC-14D4-4315-B3C1-93FA3C50B8A8}"/>
              </a:ext>
            </a:extLst>
          </p:cNvPr>
          <p:cNvPicPr>
            <a:picLocks noGrp="1" noChangeAspect="1"/>
          </p:cNvPicPr>
          <p:nvPr>
            <p:ph sz="quarter" idx="14"/>
          </p:nvPr>
        </p:nvPicPr>
        <p:blipFill>
          <a:blip r:embed="rId3"/>
          <a:stretch>
            <a:fillRect/>
          </a:stretch>
        </p:blipFill>
        <p:spPr>
          <a:xfrm>
            <a:off x="2945384" y="1676400"/>
            <a:ext cx="1961734" cy="2612778"/>
          </a:xfrm>
        </p:spPr>
      </p:pic>
      <p:sp>
        <p:nvSpPr>
          <p:cNvPr id="9" name="ZoneTexte 8">
            <a:extLst>
              <a:ext uri="{FF2B5EF4-FFF2-40B4-BE49-F238E27FC236}">
                <a16:creationId xmlns:a16="http://schemas.microsoft.com/office/drawing/2014/main" id="{70889E11-AFF7-45F8-AB43-094F49D950A2}"/>
              </a:ext>
            </a:extLst>
          </p:cNvPr>
          <p:cNvSpPr txBox="1"/>
          <p:nvPr/>
        </p:nvSpPr>
        <p:spPr>
          <a:xfrm>
            <a:off x="685801" y="3276600"/>
            <a:ext cx="1666874" cy="492443"/>
          </a:xfrm>
          <a:prstGeom prst="rect">
            <a:avLst/>
          </a:prstGeom>
          <a:noFill/>
        </p:spPr>
        <p:txBody>
          <a:bodyPr wrap="square" rtlCol="0">
            <a:spAutoFit/>
          </a:bodyPr>
          <a:lstStyle/>
          <a:p>
            <a:r>
              <a:rPr lang="fr-CA" sz="1400" i="1" dirty="0">
                <a:latin typeface="Comic Sans MS" panose="030F0702030302020204" pitchFamily="66" charset="0"/>
              </a:rPr>
              <a:t>France Boulanger,</a:t>
            </a:r>
            <a:endParaRPr lang="fr-CA" sz="1200" dirty="0">
              <a:latin typeface="Comic Sans MS" panose="030F0702030302020204" pitchFamily="66" charset="0"/>
            </a:endParaRPr>
          </a:p>
          <a:p>
            <a:r>
              <a:rPr lang="fr-CA" sz="1200" dirty="0">
                <a:latin typeface="Comic Sans MS" panose="030F0702030302020204" pitchFamily="66" charset="0"/>
              </a:rPr>
              <a:t>Directrice générale</a:t>
            </a:r>
            <a:endParaRPr lang="fr-CA" sz="1400" dirty="0">
              <a:latin typeface="Comic Sans MS" panose="030F0702030302020204" pitchFamily="66" charset="0"/>
            </a:endParaRPr>
          </a:p>
        </p:txBody>
      </p:sp>
      <p:sp>
        <p:nvSpPr>
          <p:cNvPr id="10" name="ZoneTexte 9">
            <a:extLst>
              <a:ext uri="{FF2B5EF4-FFF2-40B4-BE49-F238E27FC236}">
                <a16:creationId xmlns:a16="http://schemas.microsoft.com/office/drawing/2014/main" id="{4E1615CE-BE0C-42C7-84EF-E3171A0D1D6B}"/>
              </a:ext>
            </a:extLst>
          </p:cNvPr>
          <p:cNvSpPr txBox="1"/>
          <p:nvPr/>
        </p:nvSpPr>
        <p:spPr>
          <a:xfrm>
            <a:off x="2890028" y="4282581"/>
            <a:ext cx="2072445" cy="492443"/>
          </a:xfrm>
          <a:prstGeom prst="rect">
            <a:avLst/>
          </a:prstGeom>
          <a:noFill/>
        </p:spPr>
        <p:txBody>
          <a:bodyPr wrap="square" rtlCol="0">
            <a:spAutoFit/>
          </a:bodyPr>
          <a:lstStyle/>
          <a:p>
            <a:r>
              <a:rPr lang="fr-CA" sz="1400" i="1" dirty="0">
                <a:latin typeface="Comic Sans MS" panose="030F0702030302020204" pitchFamily="66" charset="0"/>
              </a:rPr>
              <a:t>Natacha Deschênes,</a:t>
            </a:r>
            <a:endParaRPr lang="fr-CA" sz="1200" dirty="0">
              <a:latin typeface="Comic Sans MS" panose="030F0702030302020204" pitchFamily="66" charset="0"/>
            </a:endParaRPr>
          </a:p>
          <a:p>
            <a:r>
              <a:rPr lang="fr-CA" sz="1200" dirty="0">
                <a:latin typeface="Comic Sans MS" panose="030F0702030302020204" pitchFamily="66" charset="0"/>
              </a:rPr>
              <a:t>Responsable PTC</a:t>
            </a:r>
            <a:endParaRPr lang="fr-CA" sz="1400" dirty="0">
              <a:latin typeface="Comic Sans MS" panose="030F0702030302020204" pitchFamily="66" charset="0"/>
            </a:endParaRPr>
          </a:p>
        </p:txBody>
      </p:sp>
      <p:pic>
        <p:nvPicPr>
          <p:cNvPr id="12" name="Image 11" descr="Une image contenant arbre, extérieur, personne, herbe&#10;&#10;Description générée automatiquement">
            <a:extLst>
              <a:ext uri="{FF2B5EF4-FFF2-40B4-BE49-F238E27FC236}">
                <a16:creationId xmlns:a16="http://schemas.microsoft.com/office/drawing/2014/main" id="{64C5E068-CC53-46B2-9C35-DA4025F691BA}"/>
              </a:ext>
            </a:extLst>
          </p:cNvPr>
          <p:cNvPicPr>
            <a:picLocks noChangeAspect="1"/>
          </p:cNvPicPr>
          <p:nvPr/>
        </p:nvPicPr>
        <p:blipFill>
          <a:blip r:embed="rId4"/>
          <a:stretch>
            <a:fillRect/>
          </a:stretch>
        </p:blipFill>
        <p:spPr>
          <a:xfrm>
            <a:off x="5814915" y="1676400"/>
            <a:ext cx="2191484" cy="1739143"/>
          </a:xfrm>
          <a:prstGeom prst="rect">
            <a:avLst/>
          </a:prstGeom>
        </p:spPr>
      </p:pic>
      <p:sp>
        <p:nvSpPr>
          <p:cNvPr id="13" name="ZoneTexte 12">
            <a:extLst>
              <a:ext uri="{FF2B5EF4-FFF2-40B4-BE49-F238E27FC236}">
                <a16:creationId xmlns:a16="http://schemas.microsoft.com/office/drawing/2014/main" id="{690741EA-B3EF-426D-A0D1-2A3E207CC6F0}"/>
              </a:ext>
            </a:extLst>
          </p:cNvPr>
          <p:cNvSpPr txBox="1"/>
          <p:nvPr/>
        </p:nvSpPr>
        <p:spPr>
          <a:xfrm>
            <a:off x="5814915" y="3507704"/>
            <a:ext cx="2482537" cy="677108"/>
          </a:xfrm>
          <a:prstGeom prst="rect">
            <a:avLst/>
          </a:prstGeom>
          <a:noFill/>
        </p:spPr>
        <p:txBody>
          <a:bodyPr wrap="square" rtlCol="0">
            <a:spAutoFit/>
          </a:bodyPr>
          <a:lstStyle/>
          <a:p>
            <a:r>
              <a:rPr lang="fr-CA" sz="1400" i="1" dirty="0">
                <a:latin typeface="Comic Sans MS" panose="030F0702030302020204" pitchFamily="66" charset="0"/>
              </a:rPr>
              <a:t>Deisy </a:t>
            </a:r>
            <a:r>
              <a:rPr lang="fr-CA" sz="1400" i="1" dirty="0" err="1">
                <a:latin typeface="Comic Sans MS" panose="030F0702030302020204" pitchFamily="66" charset="0"/>
              </a:rPr>
              <a:t>Yannett</a:t>
            </a:r>
            <a:r>
              <a:rPr lang="fr-CA" sz="1400" i="1" dirty="0">
                <a:latin typeface="Comic Sans MS" panose="030F0702030302020204" pitchFamily="66" charset="0"/>
              </a:rPr>
              <a:t> Isaza Patino,</a:t>
            </a:r>
          </a:p>
          <a:p>
            <a:r>
              <a:rPr lang="fr-CA" sz="1200" dirty="0">
                <a:latin typeface="Comic Sans MS" panose="030F0702030302020204" pitchFamily="66" charset="0"/>
              </a:rPr>
              <a:t>Réceptionniste </a:t>
            </a:r>
          </a:p>
          <a:p>
            <a:r>
              <a:rPr lang="fr-CA" sz="1200" dirty="0">
                <a:latin typeface="Comic Sans MS" panose="030F0702030302020204" pitchFamily="66" charset="0"/>
              </a:rPr>
              <a:t>« Volet expérience de travail »</a:t>
            </a:r>
          </a:p>
        </p:txBody>
      </p:sp>
      <p:sp>
        <p:nvSpPr>
          <p:cNvPr id="14" name="ZoneTexte 13">
            <a:extLst>
              <a:ext uri="{FF2B5EF4-FFF2-40B4-BE49-F238E27FC236}">
                <a16:creationId xmlns:a16="http://schemas.microsoft.com/office/drawing/2014/main" id="{2D702BBF-63D2-4412-AC76-F7D465451D04}"/>
              </a:ext>
            </a:extLst>
          </p:cNvPr>
          <p:cNvSpPr txBox="1"/>
          <p:nvPr/>
        </p:nvSpPr>
        <p:spPr>
          <a:xfrm>
            <a:off x="8063689" y="1676162"/>
            <a:ext cx="3442510" cy="1815882"/>
          </a:xfrm>
          <a:prstGeom prst="rect">
            <a:avLst/>
          </a:prstGeom>
          <a:noFill/>
        </p:spPr>
        <p:txBody>
          <a:bodyPr wrap="square" rtlCol="0">
            <a:spAutoFit/>
          </a:bodyPr>
          <a:lstStyle/>
          <a:p>
            <a:pPr algn="just"/>
            <a:r>
              <a:rPr lang="fr-CA" sz="1400" b="1" i="1" dirty="0">
                <a:latin typeface="Comic Sans MS" panose="030F0702030302020204" pitchFamily="66" charset="0"/>
              </a:rPr>
              <a:t>Merci</a:t>
            </a:r>
            <a:r>
              <a:rPr lang="fr-CA" sz="1400" dirty="0">
                <a:latin typeface="Comic Sans MS" panose="030F0702030302020204" pitchFamily="66" charset="0"/>
              </a:rPr>
              <a:t> </a:t>
            </a:r>
            <a:r>
              <a:rPr lang="fr-CA" sz="1400" b="1" dirty="0">
                <a:latin typeface="Comic Sans MS" panose="030F0702030302020204" pitchFamily="66" charset="0"/>
              </a:rPr>
              <a:t>Deisy</a:t>
            </a:r>
            <a:r>
              <a:rPr lang="fr-CA" sz="1400" dirty="0">
                <a:latin typeface="Comic Sans MS" panose="030F0702030302020204" pitchFamily="66" charset="0"/>
              </a:rPr>
              <a:t>,</a:t>
            </a:r>
          </a:p>
          <a:p>
            <a:pPr algn="just"/>
            <a:r>
              <a:rPr lang="fr-CA" sz="1400" dirty="0">
                <a:latin typeface="Comic Sans MS" panose="030F0702030302020204" pitchFamily="66" charset="0"/>
              </a:rPr>
              <a:t>Nous avons beaucoup apprécié le beau travail que tu as accompli pour nous.</a:t>
            </a:r>
          </a:p>
          <a:p>
            <a:pPr algn="just"/>
            <a:r>
              <a:rPr lang="fr-CA" sz="1400" dirty="0">
                <a:latin typeface="Comic Sans MS" panose="030F0702030302020204" pitchFamily="66" charset="0"/>
              </a:rPr>
              <a:t>Aussi ta gentillesse, ton dévouement et ton professionnalisme.</a:t>
            </a:r>
          </a:p>
          <a:p>
            <a:pPr algn="just"/>
            <a:r>
              <a:rPr lang="fr-CA" sz="1400" dirty="0">
                <a:latin typeface="Comic Sans MS" panose="030F0702030302020204" pitchFamily="66" charset="0"/>
              </a:rPr>
              <a:t>Merci pour le beau site web que tu nous as fait.</a:t>
            </a:r>
          </a:p>
          <a:p>
            <a:pPr algn="just"/>
            <a:r>
              <a:rPr lang="fr-CA" sz="1400" dirty="0">
                <a:latin typeface="Comic Sans MS" panose="030F0702030302020204" pitchFamily="66" charset="0"/>
              </a:rPr>
              <a:t>Nous pensons souvent à toi. </a:t>
            </a:r>
          </a:p>
        </p:txBody>
      </p:sp>
      <p:sp>
        <p:nvSpPr>
          <p:cNvPr id="16" name="Cœur 15">
            <a:extLst>
              <a:ext uri="{FF2B5EF4-FFF2-40B4-BE49-F238E27FC236}">
                <a16:creationId xmlns:a16="http://schemas.microsoft.com/office/drawing/2014/main" id="{E05ED0CF-73F0-4A30-BF38-8B6D1564206C}"/>
              </a:ext>
            </a:extLst>
          </p:cNvPr>
          <p:cNvSpPr/>
          <p:nvPr/>
        </p:nvSpPr>
        <p:spPr>
          <a:xfrm>
            <a:off x="10586890" y="3139202"/>
            <a:ext cx="329184" cy="26203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43316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63E44-04E2-4F4D-A0C3-463C8919CD47}"/>
              </a:ext>
            </a:extLst>
          </p:cNvPr>
          <p:cNvSpPr>
            <a:spLocks noGrp="1"/>
          </p:cNvSpPr>
          <p:nvPr>
            <p:ph type="title"/>
          </p:nvPr>
        </p:nvSpPr>
        <p:spPr>
          <a:xfrm>
            <a:off x="685801" y="685801"/>
            <a:ext cx="10396882" cy="717698"/>
          </a:xfrm>
        </p:spPr>
        <p:txBody>
          <a:bodyPr>
            <a:normAutofit/>
          </a:bodyPr>
          <a:lstStyle/>
          <a:p>
            <a:r>
              <a:rPr lang="fr-CA" sz="2800" dirty="0"/>
              <a:t>MEMBRE DE…</a:t>
            </a:r>
          </a:p>
        </p:txBody>
      </p:sp>
      <p:sp>
        <p:nvSpPr>
          <p:cNvPr id="3" name="ZoneTexte 2">
            <a:extLst>
              <a:ext uri="{FF2B5EF4-FFF2-40B4-BE49-F238E27FC236}">
                <a16:creationId xmlns:a16="http://schemas.microsoft.com/office/drawing/2014/main" id="{00A80A12-A915-4187-AA18-218DBE4FF11A}"/>
              </a:ext>
            </a:extLst>
          </p:cNvPr>
          <p:cNvSpPr txBox="1"/>
          <p:nvPr/>
        </p:nvSpPr>
        <p:spPr>
          <a:xfrm rot="10800000" flipH="1" flipV="1">
            <a:off x="808383" y="2153420"/>
            <a:ext cx="10274300" cy="2308324"/>
          </a:xfrm>
          <a:prstGeom prst="rect">
            <a:avLst/>
          </a:prstGeom>
          <a:noFill/>
        </p:spPr>
        <p:txBody>
          <a:bodyPr wrap="square" rtlCol="0">
            <a:spAutoFit/>
          </a:bodyPr>
          <a:lstStyle/>
          <a:p>
            <a:r>
              <a:rPr lang="fr-CA" sz="1600" dirty="0"/>
              <a:t>SDC Quartier ST-Joseph			</a:t>
            </a:r>
            <a:r>
              <a:rPr lang="fr-CA" sz="1600" dirty="0" err="1"/>
              <a:t>RCLALQ</a:t>
            </a:r>
            <a:r>
              <a:rPr lang="fr-CA" sz="1600" dirty="0"/>
              <a:t> (Regroupement des			</a:t>
            </a:r>
            <a:r>
              <a:rPr lang="fr-CA" sz="1600" dirty="0" err="1"/>
              <a:t>ROCRQ</a:t>
            </a:r>
            <a:r>
              <a:rPr lang="fr-CA" sz="1600" dirty="0"/>
              <a:t> (Regroupement des</a:t>
            </a:r>
          </a:p>
          <a:p>
            <a:r>
              <a:rPr lang="fr-CA" sz="1600" dirty="0"/>
              <a:t>							Comités Logement et 				organismes communautaires</a:t>
            </a:r>
          </a:p>
          <a:p>
            <a:r>
              <a:rPr lang="fr-CA" sz="1600" dirty="0" err="1"/>
              <a:t>CFCM</a:t>
            </a:r>
            <a:r>
              <a:rPr lang="fr-CA" sz="1600" dirty="0"/>
              <a:t> (Centre de Formation			Associations de Locataires			de référence du Québec)		</a:t>
            </a:r>
          </a:p>
          <a:p>
            <a:r>
              <a:rPr lang="fr-CA" sz="1600" dirty="0"/>
              <a:t>Communication de la 				du Québec)</a:t>
            </a:r>
          </a:p>
          <a:p>
            <a:r>
              <a:rPr lang="fr-CA" sz="1600" dirty="0"/>
              <a:t>Mauricie)													</a:t>
            </a:r>
            <a:r>
              <a:rPr lang="fr-CA" sz="1600" dirty="0" err="1"/>
              <a:t>ASRSQ</a:t>
            </a:r>
            <a:r>
              <a:rPr lang="fr-CA" sz="1600" dirty="0"/>
              <a:t> (Association des</a:t>
            </a:r>
          </a:p>
          <a:p>
            <a:r>
              <a:rPr lang="fr-CA" sz="1600" dirty="0"/>
              <a:t>														services de réhabilitation</a:t>
            </a:r>
          </a:p>
          <a:p>
            <a:r>
              <a:rPr lang="fr-CA" sz="1600" dirty="0"/>
              <a:t>LDL ( Ligue des droits et			</a:t>
            </a:r>
            <a:r>
              <a:rPr lang="fr-CA" sz="1600" dirty="0" err="1"/>
              <a:t>FRAPU</a:t>
            </a:r>
            <a:r>
              <a:rPr lang="fr-CA" sz="1600" dirty="0"/>
              <a:t> (Front d’action				sociale du Québec)		</a:t>
            </a:r>
          </a:p>
          <a:p>
            <a:r>
              <a:rPr lang="fr-CA" sz="1600" dirty="0"/>
              <a:t>Libertés)						populaire en</a:t>
            </a:r>
          </a:p>
          <a:p>
            <a:r>
              <a:rPr lang="fr-CA" sz="1600" dirty="0"/>
              <a:t>							réaménagement urbain)			Alter Justice</a:t>
            </a:r>
          </a:p>
        </p:txBody>
      </p:sp>
      <p:pic>
        <p:nvPicPr>
          <p:cNvPr id="5" name="Image 4">
            <a:extLst>
              <a:ext uri="{FF2B5EF4-FFF2-40B4-BE49-F238E27FC236}">
                <a16:creationId xmlns:a16="http://schemas.microsoft.com/office/drawing/2014/main" id="{FFFFBF09-052C-482B-BBEB-9668712277E1}"/>
              </a:ext>
            </a:extLst>
          </p:cNvPr>
          <p:cNvPicPr>
            <a:picLocks noChangeAspect="1"/>
          </p:cNvPicPr>
          <p:nvPr/>
        </p:nvPicPr>
        <p:blipFill>
          <a:blip r:embed="rId2"/>
          <a:stretch>
            <a:fillRect/>
          </a:stretch>
        </p:blipFill>
        <p:spPr>
          <a:xfrm>
            <a:off x="9569177" y="419720"/>
            <a:ext cx="1748778" cy="1136706"/>
          </a:xfrm>
          <a:prstGeom prst="rect">
            <a:avLst/>
          </a:prstGeom>
        </p:spPr>
      </p:pic>
    </p:spTree>
    <p:extLst>
      <p:ext uri="{BB962C8B-B14F-4D97-AF65-F5344CB8AC3E}">
        <p14:creationId xmlns:p14="http://schemas.microsoft.com/office/powerpoint/2010/main" val="149460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Main tenant un téléphone bleu">
            <a:extLst>
              <a:ext uri="{FF2B5EF4-FFF2-40B4-BE49-F238E27FC236}">
                <a16:creationId xmlns:a16="http://schemas.microsoft.com/office/drawing/2014/main" id="{9E5E0698-7E00-43FC-9872-12A46A9C9818}"/>
              </a:ext>
            </a:extLst>
          </p:cNvPr>
          <p:cNvPicPr>
            <a:picLocks noChangeAspect="1"/>
          </p:cNvPicPr>
          <p:nvPr/>
        </p:nvPicPr>
        <p:blipFill>
          <a:blip r:embed="rId2"/>
          <a:stretch>
            <a:fillRect/>
          </a:stretch>
        </p:blipFill>
        <p:spPr>
          <a:xfrm>
            <a:off x="0" y="0"/>
            <a:ext cx="11635409" cy="5592726"/>
          </a:xfrm>
          <a:prstGeom prst="rect">
            <a:avLst/>
          </a:prstGeom>
        </p:spPr>
      </p:pic>
      <p:sp>
        <p:nvSpPr>
          <p:cNvPr id="6" name="ZoneTexte 5">
            <a:extLst>
              <a:ext uri="{FF2B5EF4-FFF2-40B4-BE49-F238E27FC236}">
                <a16:creationId xmlns:a16="http://schemas.microsoft.com/office/drawing/2014/main" id="{3B8CC7A2-427C-4FAB-9899-F958B1BCA7AF}"/>
              </a:ext>
            </a:extLst>
          </p:cNvPr>
          <p:cNvSpPr txBox="1"/>
          <p:nvPr/>
        </p:nvSpPr>
        <p:spPr>
          <a:xfrm>
            <a:off x="5016617" y="159391"/>
            <a:ext cx="6390586" cy="4247317"/>
          </a:xfrm>
          <a:prstGeom prst="rect">
            <a:avLst/>
          </a:prstGeom>
          <a:noFill/>
        </p:spPr>
        <p:txBody>
          <a:bodyPr wrap="square" rtlCol="0">
            <a:spAutoFit/>
          </a:bodyPr>
          <a:lstStyle/>
          <a:p>
            <a:pPr algn="ctr"/>
            <a:r>
              <a:rPr lang="fr-CA" sz="2800" b="1" dirty="0">
                <a:latin typeface="Abadi" panose="020B0604020104020204" pitchFamily="34" charset="0"/>
              </a:rPr>
              <a:t>Plusieurs personnes en détresse nous appellent fréquemment pour que nous les aidons; soit monétairement ou psychologiquement.</a:t>
            </a:r>
          </a:p>
          <a:p>
            <a:pPr algn="ctr"/>
            <a:r>
              <a:rPr lang="fr-CA" sz="2800" b="1" dirty="0">
                <a:latin typeface="Abadi" panose="020B0604020104020204" pitchFamily="34" charset="0"/>
              </a:rPr>
              <a:t>Nous prenons le temps de les écouter pour pouvoir les diriger adéquatement dans les bons organismes communautaires ou publiques selon l’aide dont elles ont besoin.</a:t>
            </a:r>
          </a:p>
          <a:p>
            <a:endParaRPr lang="fr-CA" dirty="0"/>
          </a:p>
        </p:txBody>
      </p:sp>
    </p:spTree>
    <p:extLst>
      <p:ext uri="{BB962C8B-B14F-4D97-AF65-F5344CB8AC3E}">
        <p14:creationId xmlns:p14="http://schemas.microsoft.com/office/powerpoint/2010/main" val="232344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3" name="Image 2" descr="Des fleurs blanches et jaunes">
            <a:extLst>
              <a:ext uri="{FF2B5EF4-FFF2-40B4-BE49-F238E27FC236}">
                <a16:creationId xmlns:a16="http://schemas.microsoft.com/office/drawing/2014/main" id="{F0F42401-8312-4124-85B5-D38CA79E9F30}"/>
              </a:ext>
            </a:extLst>
          </p:cNvPr>
          <p:cNvPicPr>
            <a:picLocks noChangeAspect="1"/>
          </p:cNvPicPr>
          <p:nvPr/>
        </p:nvPicPr>
        <p:blipFill rotWithShape="1">
          <a:blip r:embed="rId3"/>
          <a:srcRect t="10666" r="-1" b="17877"/>
          <a:stretch/>
        </p:blipFill>
        <p:spPr>
          <a:xfrm>
            <a:off x="20" y="10"/>
            <a:ext cx="11741259" cy="5600205"/>
          </a:xfrm>
          <a:prstGeom prst="rect">
            <a:avLst/>
          </a:prstGeom>
        </p:spPr>
      </p:pic>
      <p:sp>
        <p:nvSpPr>
          <p:cNvPr id="10" name="Rectangle 9">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 name="ZoneTexte 3">
            <a:extLst>
              <a:ext uri="{FF2B5EF4-FFF2-40B4-BE49-F238E27FC236}">
                <a16:creationId xmlns:a16="http://schemas.microsoft.com/office/drawing/2014/main" id="{94BF6C73-0B82-4A3F-928B-8BBAECFE39E9}"/>
              </a:ext>
            </a:extLst>
          </p:cNvPr>
          <p:cNvSpPr txBox="1"/>
          <p:nvPr/>
        </p:nvSpPr>
        <p:spPr>
          <a:xfrm>
            <a:off x="2211355" y="5630543"/>
            <a:ext cx="9196738" cy="646331"/>
          </a:xfrm>
          <a:prstGeom prst="rect">
            <a:avLst/>
          </a:prstGeom>
          <a:noFill/>
        </p:spPr>
        <p:txBody>
          <a:bodyPr wrap="square" rtlCol="0">
            <a:spAutoFit/>
          </a:bodyPr>
          <a:lstStyle/>
          <a:p>
            <a:pPr algn="r"/>
            <a:r>
              <a:rPr lang="fr-CA" sz="3600" dirty="0">
                <a:solidFill>
                  <a:schemeClr val="bg2">
                    <a:lumMod val="20000"/>
                    <a:lumOff val="80000"/>
                  </a:schemeClr>
                </a:solidFill>
              </a:rPr>
              <a:t>ACTION location Drummond</a:t>
            </a:r>
          </a:p>
        </p:txBody>
      </p:sp>
      <p:pic>
        <p:nvPicPr>
          <p:cNvPr id="6" name="Image 5">
            <a:extLst>
              <a:ext uri="{FF2B5EF4-FFF2-40B4-BE49-F238E27FC236}">
                <a16:creationId xmlns:a16="http://schemas.microsoft.com/office/drawing/2014/main" id="{28C078A7-7EFA-47B2-B72E-D5E4CF0A6806}"/>
              </a:ext>
            </a:extLst>
          </p:cNvPr>
          <p:cNvPicPr>
            <a:picLocks noChangeAspect="1"/>
          </p:cNvPicPr>
          <p:nvPr/>
        </p:nvPicPr>
        <p:blipFill>
          <a:blip r:embed="rId4"/>
          <a:stretch>
            <a:fillRect/>
          </a:stretch>
        </p:blipFill>
        <p:spPr>
          <a:xfrm>
            <a:off x="8431025" y="220498"/>
            <a:ext cx="2777672" cy="2747952"/>
          </a:xfrm>
          <a:prstGeom prst="rect">
            <a:avLst/>
          </a:prstGeom>
        </p:spPr>
      </p:pic>
    </p:spTree>
    <p:extLst>
      <p:ext uri="{BB962C8B-B14F-4D97-AF65-F5344CB8AC3E}">
        <p14:creationId xmlns:p14="http://schemas.microsoft.com/office/powerpoint/2010/main" val="1701870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304453-93DE-4269-B1A0-5982489A698C}"/>
              </a:ext>
            </a:extLst>
          </p:cNvPr>
          <p:cNvSpPr txBox="1"/>
          <p:nvPr/>
        </p:nvSpPr>
        <p:spPr>
          <a:xfrm>
            <a:off x="574159" y="870667"/>
            <a:ext cx="8144539" cy="523220"/>
          </a:xfrm>
          <a:prstGeom prst="rect">
            <a:avLst/>
          </a:prstGeom>
          <a:noFill/>
        </p:spPr>
        <p:txBody>
          <a:bodyPr wrap="square" rtlCol="0">
            <a:spAutoFit/>
          </a:bodyPr>
          <a:lstStyle/>
          <a:p>
            <a:r>
              <a:rPr lang="fr-CA" sz="2800" b="1" dirty="0">
                <a:latin typeface="Abadi" panose="020B0604020104020204" pitchFamily="34" charset="0"/>
              </a:rPr>
              <a:t>Statistiques 2020-2021 d’ouverture de dossiers</a:t>
            </a:r>
          </a:p>
        </p:txBody>
      </p:sp>
      <p:pic>
        <p:nvPicPr>
          <p:cNvPr id="4" name="Image 3">
            <a:extLst>
              <a:ext uri="{FF2B5EF4-FFF2-40B4-BE49-F238E27FC236}">
                <a16:creationId xmlns:a16="http://schemas.microsoft.com/office/drawing/2014/main" id="{72383BB3-55BC-40BB-BCE9-CACF7EAE4974}"/>
              </a:ext>
            </a:extLst>
          </p:cNvPr>
          <p:cNvPicPr>
            <a:picLocks noChangeAspect="1"/>
          </p:cNvPicPr>
          <p:nvPr/>
        </p:nvPicPr>
        <p:blipFill>
          <a:blip r:embed="rId2"/>
          <a:stretch>
            <a:fillRect/>
          </a:stretch>
        </p:blipFill>
        <p:spPr>
          <a:xfrm>
            <a:off x="9369287" y="255000"/>
            <a:ext cx="1998436" cy="1977054"/>
          </a:xfrm>
          <a:prstGeom prst="rect">
            <a:avLst/>
          </a:prstGeom>
        </p:spPr>
      </p:pic>
      <p:graphicFrame>
        <p:nvGraphicFramePr>
          <p:cNvPr id="5" name="Tableau 5">
            <a:extLst>
              <a:ext uri="{FF2B5EF4-FFF2-40B4-BE49-F238E27FC236}">
                <a16:creationId xmlns:a16="http://schemas.microsoft.com/office/drawing/2014/main" id="{FF01E33D-3092-4DA8-AC7D-BDCE22626498}"/>
              </a:ext>
            </a:extLst>
          </p:cNvPr>
          <p:cNvGraphicFramePr>
            <a:graphicFrameLocks noGrp="1"/>
          </p:cNvGraphicFramePr>
          <p:nvPr>
            <p:extLst>
              <p:ext uri="{D42A27DB-BD31-4B8C-83A1-F6EECF244321}">
                <p14:modId xmlns:p14="http://schemas.microsoft.com/office/powerpoint/2010/main" val="60925864"/>
              </p:ext>
            </p:extLst>
          </p:nvPr>
        </p:nvGraphicFramePr>
        <p:xfrm>
          <a:off x="574159" y="1681600"/>
          <a:ext cx="7828879" cy="3689497"/>
        </p:xfrm>
        <a:graphic>
          <a:graphicData uri="http://schemas.openxmlformats.org/drawingml/2006/table">
            <a:tbl>
              <a:tblPr firstRow="1" bandRow="1">
                <a:tableStyleId>{5C22544A-7EE6-4342-B048-85BDC9FD1C3A}</a:tableStyleId>
              </a:tblPr>
              <a:tblGrid>
                <a:gridCol w="2266978">
                  <a:extLst>
                    <a:ext uri="{9D8B030D-6E8A-4147-A177-3AD203B41FA5}">
                      <a16:colId xmlns:a16="http://schemas.microsoft.com/office/drawing/2014/main" val="245546145"/>
                    </a:ext>
                  </a:extLst>
                </a:gridCol>
                <a:gridCol w="1224793">
                  <a:extLst>
                    <a:ext uri="{9D8B030D-6E8A-4147-A177-3AD203B41FA5}">
                      <a16:colId xmlns:a16="http://schemas.microsoft.com/office/drawing/2014/main" val="916751166"/>
                    </a:ext>
                  </a:extLst>
                </a:gridCol>
                <a:gridCol w="1535185">
                  <a:extLst>
                    <a:ext uri="{9D8B030D-6E8A-4147-A177-3AD203B41FA5}">
                      <a16:colId xmlns:a16="http://schemas.microsoft.com/office/drawing/2014/main" val="325087605"/>
                    </a:ext>
                  </a:extLst>
                </a:gridCol>
                <a:gridCol w="947956">
                  <a:extLst>
                    <a:ext uri="{9D8B030D-6E8A-4147-A177-3AD203B41FA5}">
                      <a16:colId xmlns:a16="http://schemas.microsoft.com/office/drawing/2014/main" val="2943034340"/>
                    </a:ext>
                  </a:extLst>
                </a:gridCol>
                <a:gridCol w="1853967">
                  <a:extLst>
                    <a:ext uri="{9D8B030D-6E8A-4147-A177-3AD203B41FA5}">
                      <a16:colId xmlns:a16="http://schemas.microsoft.com/office/drawing/2014/main" val="2437354852"/>
                    </a:ext>
                  </a:extLst>
                </a:gridCol>
              </a:tblGrid>
              <a:tr h="641758">
                <a:tc>
                  <a:txBody>
                    <a:bodyPr/>
                    <a:lstStyle/>
                    <a:p>
                      <a:r>
                        <a:rPr lang="fr-CA" b="0" dirty="0">
                          <a:solidFill>
                            <a:schemeClr val="tx1"/>
                          </a:solidFill>
                          <a:latin typeface="Abadi" panose="020B0604020104020204" pitchFamily="34" charset="0"/>
                        </a:rPr>
                        <a:t>Mois</a:t>
                      </a:r>
                    </a:p>
                  </a:txBody>
                  <a:tcPr/>
                </a:tc>
                <a:tc>
                  <a:txBody>
                    <a:bodyPr/>
                    <a:lstStyle/>
                    <a:p>
                      <a:pPr algn="r"/>
                      <a:r>
                        <a:rPr lang="fr-CA" b="0" dirty="0">
                          <a:solidFill>
                            <a:schemeClr val="tx1"/>
                          </a:solidFill>
                          <a:latin typeface="Abadi" panose="020B0604020104020204" pitchFamily="34" charset="0"/>
                        </a:rPr>
                        <a:t>Rencontre</a:t>
                      </a:r>
                    </a:p>
                  </a:txBody>
                  <a:tcPr/>
                </a:tc>
                <a:tc>
                  <a:txBody>
                    <a:bodyPr/>
                    <a:lstStyle/>
                    <a:p>
                      <a:pPr algn="r"/>
                      <a:r>
                        <a:rPr lang="fr-CA" b="0" dirty="0">
                          <a:solidFill>
                            <a:schemeClr val="tx1"/>
                          </a:solidFill>
                          <a:latin typeface="Abadi" panose="020B0604020104020204" pitchFamily="34" charset="0"/>
                        </a:rPr>
                        <a:t>Téléphonique</a:t>
                      </a:r>
                    </a:p>
                  </a:txBody>
                  <a:tcPr/>
                </a:tc>
                <a:tc>
                  <a:txBody>
                    <a:bodyPr/>
                    <a:lstStyle/>
                    <a:p>
                      <a:pPr algn="r"/>
                      <a:r>
                        <a:rPr lang="fr-CA" b="0" dirty="0">
                          <a:solidFill>
                            <a:schemeClr val="tx1"/>
                          </a:solidFill>
                          <a:latin typeface="Abadi" panose="020B0604020104020204" pitchFamily="34" charset="0"/>
                        </a:rPr>
                        <a:t>Courriel</a:t>
                      </a:r>
                    </a:p>
                  </a:txBody>
                  <a:tcPr/>
                </a:tc>
                <a:tc>
                  <a:txBody>
                    <a:bodyPr/>
                    <a:lstStyle/>
                    <a:p>
                      <a:pPr algn="r"/>
                      <a:r>
                        <a:rPr lang="fr-CA" b="0" dirty="0">
                          <a:solidFill>
                            <a:schemeClr val="tx1"/>
                          </a:solidFill>
                          <a:latin typeface="Abadi" panose="020B0604020104020204" pitchFamily="34" charset="0"/>
                        </a:rPr>
                        <a:t>Temps dossiers minutes</a:t>
                      </a:r>
                    </a:p>
                  </a:txBody>
                  <a:tcPr/>
                </a:tc>
                <a:extLst>
                  <a:ext uri="{0D108BD9-81ED-4DB2-BD59-A6C34878D82A}">
                    <a16:rowId xmlns:a16="http://schemas.microsoft.com/office/drawing/2014/main" val="3436141024"/>
                  </a:ext>
                </a:extLst>
              </a:tr>
              <a:tr h="414384">
                <a:tc>
                  <a:txBody>
                    <a:bodyPr/>
                    <a:lstStyle/>
                    <a:p>
                      <a:r>
                        <a:rPr lang="fr-CA" sz="1600" dirty="0">
                          <a:latin typeface="Abadi" panose="020B0604020104020204" pitchFamily="34" charset="0"/>
                        </a:rPr>
                        <a:t>Avril 2020</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13</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125</a:t>
                      </a:r>
                    </a:p>
                  </a:txBody>
                  <a:tcPr/>
                </a:tc>
                <a:extLst>
                  <a:ext uri="{0D108BD9-81ED-4DB2-BD59-A6C34878D82A}">
                    <a16:rowId xmlns:a16="http://schemas.microsoft.com/office/drawing/2014/main" val="275769117"/>
                  </a:ext>
                </a:extLst>
              </a:tr>
              <a:tr h="414384">
                <a:tc>
                  <a:txBody>
                    <a:bodyPr/>
                    <a:lstStyle/>
                    <a:p>
                      <a:r>
                        <a:rPr lang="fr-CA" sz="1600" dirty="0">
                          <a:latin typeface="Abadi" panose="020B0604020104020204" pitchFamily="34" charset="0"/>
                        </a:rPr>
                        <a:t>Mai 2020</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5</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45</a:t>
                      </a:r>
                    </a:p>
                  </a:txBody>
                  <a:tcPr/>
                </a:tc>
                <a:extLst>
                  <a:ext uri="{0D108BD9-81ED-4DB2-BD59-A6C34878D82A}">
                    <a16:rowId xmlns:a16="http://schemas.microsoft.com/office/drawing/2014/main" val="4190152365"/>
                  </a:ext>
                </a:extLst>
              </a:tr>
              <a:tr h="414384">
                <a:tc>
                  <a:txBody>
                    <a:bodyPr/>
                    <a:lstStyle/>
                    <a:p>
                      <a:r>
                        <a:rPr lang="fr-CA" sz="1600" dirty="0">
                          <a:latin typeface="Abadi" panose="020B0604020104020204" pitchFamily="34" charset="0"/>
                        </a:rPr>
                        <a:t>Juin 2020</a:t>
                      </a:r>
                    </a:p>
                  </a:txBody>
                  <a:tcPr/>
                </a:tc>
                <a:tc>
                  <a:txBody>
                    <a:bodyPr/>
                    <a:lstStyle/>
                    <a:p>
                      <a:pPr algn="r"/>
                      <a:r>
                        <a:rPr lang="fr-CA" sz="1600" dirty="0">
                          <a:latin typeface="Abadi" panose="020B0604020104020204" pitchFamily="34" charset="0"/>
                        </a:rPr>
                        <a:t>1</a:t>
                      </a:r>
                    </a:p>
                  </a:txBody>
                  <a:tcPr/>
                </a:tc>
                <a:tc>
                  <a:txBody>
                    <a:bodyPr/>
                    <a:lstStyle/>
                    <a:p>
                      <a:pPr algn="r"/>
                      <a:r>
                        <a:rPr lang="fr-CA" sz="1600" dirty="0">
                          <a:latin typeface="Abadi" panose="020B0604020104020204" pitchFamily="34" charset="0"/>
                        </a:rPr>
                        <a:t>15</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170</a:t>
                      </a:r>
                    </a:p>
                  </a:txBody>
                  <a:tcPr/>
                </a:tc>
                <a:extLst>
                  <a:ext uri="{0D108BD9-81ED-4DB2-BD59-A6C34878D82A}">
                    <a16:rowId xmlns:a16="http://schemas.microsoft.com/office/drawing/2014/main" val="1640792011"/>
                  </a:ext>
                </a:extLst>
              </a:tr>
              <a:tr h="414384">
                <a:tc>
                  <a:txBody>
                    <a:bodyPr/>
                    <a:lstStyle/>
                    <a:p>
                      <a:r>
                        <a:rPr lang="fr-CA" sz="1600" dirty="0">
                          <a:latin typeface="Abadi" panose="020B0604020104020204" pitchFamily="34" charset="0"/>
                        </a:rPr>
                        <a:t>Juillet 2020</a:t>
                      </a:r>
                    </a:p>
                  </a:txBody>
                  <a:tcPr/>
                </a:tc>
                <a:tc>
                  <a:txBody>
                    <a:bodyPr/>
                    <a:lstStyle/>
                    <a:p>
                      <a:pPr algn="r"/>
                      <a:r>
                        <a:rPr lang="fr-CA" sz="1600" dirty="0">
                          <a:latin typeface="Abadi" panose="020B0604020104020204" pitchFamily="34" charset="0"/>
                        </a:rPr>
                        <a:t>1</a:t>
                      </a:r>
                    </a:p>
                  </a:txBody>
                  <a:tcPr/>
                </a:tc>
                <a:tc>
                  <a:txBody>
                    <a:bodyPr/>
                    <a:lstStyle/>
                    <a:p>
                      <a:pPr algn="r"/>
                      <a:r>
                        <a:rPr lang="fr-CA" sz="1600" dirty="0">
                          <a:latin typeface="Abadi" panose="020B0604020104020204" pitchFamily="34" charset="0"/>
                        </a:rPr>
                        <a:t>15</a:t>
                      </a:r>
                    </a:p>
                  </a:txBody>
                  <a:tcPr/>
                </a:tc>
                <a:tc>
                  <a:txBody>
                    <a:bodyPr/>
                    <a:lstStyle/>
                    <a:p>
                      <a:pPr algn="r"/>
                      <a:r>
                        <a:rPr lang="fr-CA" sz="1600" dirty="0">
                          <a:latin typeface="Abadi" panose="020B0604020104020204" pitchFamily="34" charset="0"/>
                        </a:rPr>
                        <a:t>5</a:t>
                      </a:r>
                    </a:p>
                  </a:txBody>
                  <a:tcPr/>
                </a:tc>
                <a:tc>
                  <a:txBody>
                    <a:bodyPr/>
                    <a:lstStyle/>
                    <a:p>
                      <a:pPr algn="r"/>
                      <a:r>
                        <a:rPr lang="fr-CA" sz="1600" dirty="0">
                          <a:latin typeface="Abadi" panose="020B0604020104020204" pitchFamily="34" charset="0"/>
                        </a:rPr>
                        <a:t>216</a:t>
                      </a:r>
                    </a:p>
                  </a:txBody>
                  <a:tcPr/>
                </a:tc>
                <a:extLst>
                  <a:ext uri="{0D108BD9-81ED-4DB2-BD59-A6C34878D82A}">
                    <a16:rowId xmlns:a16="http://schemas.microsoft.com/office/drawing/2014/main" val="2209991945"/>
                  </a:ext>
                </a:extLst>
              </a:tr>
              <a:tr h="414384">
                <a:tc>
                  <a:txBody>
                    <a:bodyPr/>
                    <a:lstStyle/>
                    <a:p>
                      <a:r>
                        <a:rPr lang="fr-CA" sz="1600" dirty="0">
                          <a:latin typeface="Abadi" panose="020B0604020104020204" pitchFamily="34" charset="0"/>
                        </a:rPr>
                        <a:t>Août 2020</a:t>
                      </a:r>
                    </a:p>
                  </a:txBody>
                  <a:tcPr/>
                </a:tc>
                <a:tc>
                  <a:txBody>
                    <a:bodyPr/>
                    <a:lstStyle/>
                    <a:p>
                      <a:pPr algn="r"/>
                      <a:r>
                        <a:rPr lang="fr-CA" sz="1600" dirty="0">
                          <a:latin typeface="Abadi" panose="020B0604020104020204" pitchFamily="34" charset="0"/>
                        </a:rPr>
                        <a:t>0</a:t>
                      </a:r>
                    </a:p>
                  </a:txBody>
                  <a:tcPr/>
                </a:tc>
                <a:tc>
                  <a:txBody>
                    <a:bodyPr/>
                    <a:lstStyle/>
                    <a:p>
                      <a:pPr algn="r"/>
                      <a:r>
                        <a:rPr lang="fr-CA" sz="1600" dirty="0">
                          <a:latin typeface="Abadi" panose="020B0604020104020204" pitchFamily="34" charset="0"/>
                        </a:rPr>
                        <a:t>6</a:t>
                      </a:r>
                    </a:p>
                  </a:txBody>
                  <a:tcPr/>
                </a:tc>
                <a:tc>
                  <a:txBody>
                    <a:bodyPr/>
                    <a:lstStyle/>
                    <a:p>
                      <a:pPr algn="r"/>
                      <a:r>
                        <a:rPr lang="fr-CA" sz="1600" dirty="0">
                          <a:latin typeface="Abadi" panose="020B0604020104020204" pitchFamily="34" charset="0"/>
                        </a:rPr>
                        <a:t>10</a:t>
                      </a:r>
                    </a:p>
                  </a:txBody>
                  <a:tcPr/>
                </a:tc>
                <a:tc>
                  <a:txBody>
                    <a:bodyPr/>
                    <a:lstStyle/>
                    <a:p>
                      <a:pPr algn="r"/>
                      <a:r>
                        <a:rPr lang="fr-CA" sz="1600" dirty="0">
                          <a:latin typeface="Abadi" panose="020B0604020104020204" pitchFamily="34" charset="0"/>
                        </a:rPr>
                        <a:t>207</a:t>
                      </a:r>
                    </a:p>
                  </a:txBody>
                  <a:tcPr/>
                </a:tc>
                <a:extLst>
                  <a:ext uri="{0D108BD9-81ED-4DB2-BD59-A6C34878D82A}">
                    <a16:rowId xmlns:a16="http://schemas.microsoft.com/office/drawing/2014/main" val="2840238883"/>
                  </a:ext>
                </a:extLst>
              </a:tr>
              <a:tr h="561435">
                <a:tc>
                  <a:txBody>
                    <a:bodyPr/>
                    <a:lstStyle/>
                    <a:p>
                      <a:r>
                        <a:rPr lang="fr-CA" sz="1600" dirty="0">
                          <a:latin typeface="Abadi" panose="020B0604020104020204" pitchFamily="34" charset="0"/>
                        </a:rPr>
                        <a:t>Septembre 2020</a:t>
                      </a:r>
                    </a:p>
                  </a:txBody>
                  <a:tcPr/>
                </a:tc>
                <a:tc>
                  <a:txBody>
                    <a:bodyPr/>
                    <a:lstStyle/>
                    <a:p>
                      <a:pPr algn="r"/>
                      <a:r>
                        <a:rPr lang="fr-CA" sz="1600" dirty="0">
                          <a:latin typeface="Abadi" panose="020B0604020104020204" pitchFamily="34" charset="0"/>
                        </a:rPr>
                        <a:t>1</a:t>
                      </a:r>
                    </a:p>
                  </a:txBody>
                  <a:tcPr/>
                </a:tc>
                <a:tc>
                  <a:txBody>
                    <a:bodyPr/>
                    <a:lstStyle/>
                    <a:p>
                      <a:pPr algn="r"/>
                      <a:r>
                        <a:rPr lang="fr-CA" sz="1600" dirty="0">
                          <a:latin typeface="Abadi" panose="020B0604020104020204" pitchFamily="34" charset="0"/>
                        </a:rPr>
                        <a:t>4</a:t>
                      </a:r>
                    </a:p>
                  </a:txBody>
                  <a:tcPr/>
                </a:tc>
                <a:tc>
                  <a:txBody>
                    <a:bodyPr/>
                    <a:lstStyle/>
                    <a:p>
                      <a:pPr algn="r"/>
                      <a:r>
                        <a:rPr lang="fr-CA" sz="1600" dirty="0">
                          <a:latin typeface="Abadi" panose="020B0604020104020204" pitchFamily="34" charset="0"/>
                        </a:rPr>
                        <a:t>14</a:t>
                      </a:r>
                    </a:p>
                  </a:txBody>
                  <a:tcPr/>
                </a:tc>
                <a:tc>
                  <a:txBody>
                    <a:bodyPr/>
                    <a:lstStyle/>
                    <a:p>
                      <a:pPr algn="r"/>
                      <a:r>
                        <a:rPr lang="fr-CA" sz="1600" dirty="0">
                          <a:latin typeface="Abadi" panose="020B0604020104020204" pitchFamily="34" charset="0"/>
                        </a:rPr>
                        <a:t>251</a:t>
                      </a:r>
                    </a:p>
                  </a:txBody>
                  <a:tcPr/>
                </a:tc>
                <a:extLst>
                  <a:ext uri="{0D108BD9-81ED-4DB2-BD59-A6C34878D82A}">
                    <a16:rowId xmlns:a16="http://schemas.microsoft.com/office/drawing/2014/main" val="3541229855"/>
                  </a:ext>
                </a:extLst>
              </a:tr>
              <a:tr h="414384">
                <a:tc>
                  <a:txBody>
                    <a:bodyPr/>
                    <a:lstStyle/>
                    <a:p>
                      <a:r>
                        <a:rPr lang="fr-CA" sz="1600" dirty="0">
                          <a:latin typeface="Abadi" panose="020B0604020104020204" pitchFamily="34" charset="0"/>
                        </a:rPr>
                        <a:t>Octobre 2020</a:t>
                      </a:r>
                    </a:p>
                  </a:txBody>
                  <a:tcPr/>
                </a:tc>
                <a:tc>
                  <a:txBody>
                    <a:bodyPr/>
                    <a:lstStyle/>
                    <a:p>
                      <a:pPr algn="r"/>
                      <a:r>
                        <a:rPr lang="fr-CA" sz="1600" dirty="0">
                          <a:latin typeface="Abadi" panose="020B0604020104020204" pitchFamily="34" charset="0"/>
                        </a:rPr>
                        <a:t>3</a:t>
                      </a:r>
                    </a:p>
                  </a:txBody>
                  <a:tcPr/>
                </a:tc>
                <a:tc>
                  <a:txBody>
                    <a:bodyPr/>
                    <a:lstStyle/>
                    <a:p>
                      <a:pPr algn="r"/>
                      <a:r>
                        <a:rPr lang="fr-CA" sz="1600" dirty="0">
                          <a:latin typeface="Abadi" panose="020B0604020104020204" pitchFamily="34" charset="0"/>
                        </a:rPr>
                        <a:t>21</a:t>
                      </a:r>
                    </a:p>
                  </a:txBody>
                  <a:tcPr/>
                </a:tc>
                <a:tc>
                  <a:txBody>
                    <a:bodyPr/>
                    <a:lstStyle/>
                    <a:p>
                      <a:pPr algn="r"/>
                      <a:r>
                        <a:rPr lang="fr-CA" sz="1600" dirty="0">
                          <a:latin typeface="Abadi" panose="020B0604020104020204" pitchFamily="34" charset="0"/>
                        </a:rPr>
                        <a:t>3</a:t>
                      </a:r>
                    </a:p>
                  </a:txBody>
                  <a:tcPr/>
                </a:tc>
                <a:tc>
                  <a:txBody>
                    <a:bodyPr/>
                    <a:lstStyle/>
                    <a:p>
                      <a:pPr algn="r"/>
                      <a:r>
                        <a:rPr lang="fr-CA" sz="1600" dirty="0">
                          <a:latin typeface="Abadi" panose="020B0604020104020204" pitchFamily="34" charset="0"/>
                        </a:rPr>
                        <a:t>504</a:t>
                      </a:r>
                    </a:p>
                  </a:txBody>
                  <a:tcPr/>
                </a:tc>
                <a:extLst>
                  <a:ext uri="{0D108BD9-81ED-4DB2-BD59-A6C34878D82A}">
                    <a16:rowId xmlns:a16="http://schemas.microsoft.com/office/drawing/2014/main" val="324823304"/>
                  </a:ext>
                </a:extLst>
              </a:tr>
            </a:tbl>
          </a:graphicData>
        </a:graphic>
      </p:graphicFrame>
    </p:spTree>
    <p:extLst>
      <p:ext uri="{BB962C8B-B14F-4D97-AF65-F5344CB8AC3E}">
        <p14:creationId xmlns:p14="http://schemas.microsoft.com/office/powerpoint/2010/main" val="335863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647E0-AC4C-4C49-B3BB-1EE8F34A6E06}"/>
              </a:ext>
            </a:extLst>
          </p:cNvPr>
          <p:cNvSpPr>
            <a:spLocks noGrp="1"/>
          </p:cNvSpPr>
          <p:nvPr>
            <p:ph type="title"/>
          </p:nvPr>
        </p:nvSpPr>
        <p:spPr>
          <a:xfrm>
            <a:off x="746620" y="414356"/>
            <a:ext cx="10396882" cy="572549"/>
          </a:xfrm>
        </p:spPr>
        <p:txBody>
          <a:bodyPr>
            <a:normAutofit/>
          </a:bodyPr>
          <a:lstStyle/>
          <a:p>
            <a:r>
              <a:rPr lang="fr-CA" sz="3200" dirty="0"/>
              <a:t>Table des matières</a:t>
            </a:r>
          </a:p>
        </p:txBody>
      </p:sp>
      <p:sp>
        <p:nvSpPr>
          <p:cNvPr id="3" name="ZoneTexte 2">
            <a:extLst>
              <a:ext uri="{FF2B5EF4-FFF2-40B4-BE49-F238E27FC236}">
                <a16:creationId xmlns:a16="http://schemas.microsoft.com/office/drawing/2014/main" id="{A167032E-427A-4726-A4F4-9461E6C4D67D}"/>
              </a:ext>
            </a:extLst>
          </p:cNvPr>
          <p:cNvSpPr txBox="1"/>
          <p:nvPr/>
        </p:nvSpPr>
        <p:spPr>
          <a:xfrm>
            <a:off x="746620" y="986905"/>
            <a:ext cx="10115027" cy="4616648"/>
          </a:xfrm>
          <a:prstGeom prst="rect">
            <a:avLst/>
          </a:prstGeom>
          <a:noFill/>
        </p:spPr>
        <p:txBody>
          <a:bodyPr wrap="square" rtlCol="0">
            <a:spAutoFit/>
          </a:bodyPr>
          <a:lstStyle/>
          <a:p>
            <a:r>
              <a:rPr lang="fr-CA" sz="1400" dirty="0">
                <a:latin typeface="Comic Sans MS" panose="030F0702030302020204" pitchFamily="66" charset="0"/>
                <a:cs typeface="Arial" panose="020B0604020202020204" pitchFamily="34" charset="0"/>
              </a:rPr>
              <a:t>Membres du conseil d’administration</a:t>
            </a:r>
          </a:p>
          <a:p>
            <a:r>
              <a:rPr lang="fr-CA" sz="1400" dirty="0">
                <a:latin typeface="Comic Sans MS" panose="030F0702030302020204" pitchFamily="66" charset="0"/>
                <a:cs typeface="Arial" panose="020B0604020202020204" pitchFamily="34" charset="0"/>
              </a:rPr>
              <a:t>Mot du président</a:t>
            </a:r>
          </a:p>
          <a:p>
            <a:r>
              <a:rPr lang="fr-CA" sz="1400" dirty="0">
                <a:latin typeface="Comic Sans MS" panose="030F0702030302020204" pitchFamily="66" charset="0"/>
                <a:cs typeface="Arial" panose="020B0604020202020204" pitchFamily="34" charset="0"/>
              </a:rPr>
              <a:t>Mot de la directrice générale</a:t>
            </a:r>
          </a:p>
          <a:p>
            <a:r>
              <a:rPr lang="fr-CA" sz="1400" dirty="0">
                <a:latin typeface="Comic Sans MS" panose="030F0702030302020204" pitchFamily="66" charset="0"/>
                <a:cs typeface="Arial" panose="020B0604020202020204" pitchFamily="34" charset="0"/>
              </a:rPr>
              <a:t>Avis de convocation AGA 2020-2021</a:t>
            </a:r>
          </a:p>
          <a:p>
            <a:r>
              <a:rPr lang="fr-CA" sz="1400" dirty="0">
                <a:latin typeface="Comic Sans MS" panose="030F0702030302020204" pitchFamily="66" charset="0"/>
                <a:cs typeface="Arial" panose="020B0604020202020204" pitchFamily="34" charset="0"/>
              </a:rPr>
              <a:t>Projet d’ordre du jour AGA 2020-2021</a:t>
            </a:r>
          </a:p>
          <a:p>
            <a:r>
              <a:rPr lang="fr-CA" sz="1400" dirty="0">
                <a:latin typeface="Comic Sans MS" panose="030F0702030302020204" pitchFamily="66" charset="0"/>
                <a:cs typeface="Arial" panose="020B0604020202020204" pitchFamily="34" charset="0"/>
              </a:rPr>
              <a:t>PV AGA 2019-2020</a:t>
            </a:r>
          </a:p>
          <a:p>
            <a:endParaRPr lang="fr-CA" sz="1400" dirty="0">
              <a:latin typeface="Comic Sans MS" panose="030F0702030302020204" pitchFamily="66" charset="0"/>
              <a:cs typeface="Arial" panose="020B0604020202020204" pitchFamily="34" charset="0"/>
            </a:endParaRPr>
          </a:p>
          <a:p>
            <a:r>
              <a:rPr lang="fr-CA" sz="1400" b="1" i="1" u="sng" dirty="0">
                <a:latin typeface="Comic Sans MS" panose="030F0702030302020204" pitchFamily="66" charset="0"/>
                <a:cs typeface="Arial" panose="020B0604020202020204" pitchFamily="34" charset="0"/>
              </a:rPr>
              <a:t>Anti-Pauvreté Mauricie Centre-du-Québec</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Mission, valeurs et services</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Personnel</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Membre de…</a:t>
            </a:r>
          </a:p>
          <a:p>
            <a:endParaRPr lang="fr-CA" sz="1400" dirty="0">
              <a:latin typeface="Comic Sans MS" panose="030F0702030302020204" pitchFamily="66" charset="0"/>
              <a:cs typeface="Arial" panose="020B0604020202020204" pitchFamily="34" charset="0"/>
            </a:endParaRPr>
          </a:p>
          <a:p>
            <a:r>
              <a:rPr lang="fr-CA" sz="1400" b="1" i="1" u="sng" dirty="0">
                <a:latin typeface="Comic Sans MS" panose="030F0702030302020204" pitchFamily="66" charset="0"/>
                <a:cs typeface="Arial" panose="020B0604020202020204" pitchFamily="34" charset="0"/>
              </a:rPr>
              <a:t>ACTION location Drummond</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Statistiques</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Références</a:t>
            </a:r>
          </a:p>
          <a:p>
            <a:pPr marL="285750" indent="-285750">
              <a:buFont typeface="Wingdings" panose="05000000000000000000" pitchFamily="2" charset="2"/>
              <a:buChar char="Ø"/>
            </a:pPr>
            <a:endParaRPr lang="fr-CA" sz="1400" dirty="0">
              <a:latin typeface="Comic Sans MS" panose="030F0702030302020204" pitchFamily="66" charset="0"/>
              <a:cs typeface="Arial" panose="020B0604020202020204" pitchFamily="34" charset="0"/>
            </a:endParaRPr>
          </a:p>
          <a:p>
            <a:r>
              <a:rPr lang="fr-CA" sz="1400" b="1" i="1" u="sng" dirty="0">
                <a:latin typeface="Comic Sans MS" panose="030F0702030302020204" pitchFamily="66" charset="0"/>
                <a:cs typeface="Arial" panose="020B0604020202020204" pitchFamily="34" charset="0"/>
              </a:rPr>
              <a:t>Programme de travaux compensatoires</a:t>
            </a:r>
          </a:p>
          <a:p>
            <a:pPr marL="285750" indent="-285750">
              <a:buFont typeface="Wingdings" panose="05000000000000000000" pitchFamily="2" charset="2"/>
              <a:buChar char="Ø"/>
            </a:pPr>
            <a:r>
              <a:rPr lang="fr-CA" sz="1400" dirty="0">
                <a:latin typeface="Comic Sans MS" panose="030F0702030302020204" pitchFamily="66" charset="0"/>
                <a:cs typeface="Arial" panose="020B0604020202020204" pitchFamily="34" charset="0"/>
              </a:rPr>
              <a:t>Statistiques</a:t>
            </a:r>
          </a:p>
          <a:p>
            <a:endParaRPr lang="fr-CA" sz="1400" dirty="0">
              <a:latin typeface="Comic Sans MS" panose="030F0702030302020204" pitchFamily="66" charset="0"/>
              <a:cs typeface="Arial" panose="020B0604020202020204" pitchFamily="34" charset="0"/>
            </a:endParaRPr>
          </a:p>
          <a:p>
            <a:r>
              <a:rPr lang="fr-CA" sz="1400" b="1" i="1" u="sng" dirty="0">
                <a:latin typeface="Comic Sans MS" panose="030F0702030302020204" pitchFamily="66" charset="0"/>
                <a:cs typeface="Arial" panose="020B0604020202020204" pitchFamily="34" charset="0"/>
              </a:rPr>
              <a:t>Plan d’action 2021-2022</a:t>
            </a:r>
          </a:p>
          <a:p>
            <a:endParaRPr lang="fr-CA" sz="1400"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70704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89CF78D0-22F3-4800-BE6E-D23D6A4CEC86}"/>
              </a:ext>
            </a:extLst>
          </p:cNvPr>
          <p:cNvGraphicFramePr>
            <a:graphicFrameLocks noGrp="1"/>
          </p:cNvGraphicFramePr>
          <p:nvPr>
            <p:extLst>
              <p:ext uri="{D42A27DB-BD31-4B8C-83A1-F6EECF244321}">
                <p14:modId xmlns:p14="http://schemas.microsoft.com/office/powerpoint/2010/main" val="3746115290"/>
              </p:ext>
            </p:extLst>
          </p:nvPr>
        </p:nvGraphicFramePr>
        <p:xfrm>
          <a:off x="541783" y="857889"/>
          <a:ext cx="7822041" cy="2494280"/>
        </p:xfrm>
        <a:graphic>
          <a:graphicData uri="http://schemas.openxmlformats.org/drawingml/2006/table">
            <a:tbl>
              <a:tblPr firstRow="1" bandRow="1">
                <a:tableStyleId>{5C22544A-7EE6-4342-B048-85BDC9FD1C3A}</a:tableStyleId>
              </a:tblPr>
              <a:tblGrid>
                <a:gridCol w="2385975">
                  <a:extLst>
                    <a:ext uri="{9D8B030D-6E8A-4147-A177-3AD203B41FA5}">
                      <a16:colId xmlns:a16="http://schemas.microsoft.com/office/drawing/2014/main" val="2945501319"/>
                    </a:ext>
                  </a:extLst>
                </a:gridCol>
                <a:gridCol w="1174458">
                  <a:extLst>
                    <a:ext uri="{9D8B030D-6E8A-4147-A177-3AD203B41FA5}">
                      <a16:colId xmlns:a16="http://schemas.microsoft.com/office/drawing/2014/main" val="713219459"/>
                    </a:ext>
                  </a:extLst>
                </a:gridCol>
                <a:gridCol w="1535186">
                  <a:extLst>
                    <a:ext uri="{9D8B030D-6E8A-4147-A177-3AD203B41FA5}">
                      <a16:colId xmlns:a16="http://schemas.microsoft.com/office/drawing/2014/main" val="602547105"/>
                    </a:ext>
                  </a:extLst>
                </a:gridCol>
                <a:gridCol w="1031846">
                  <a:extLst>
                    <a:ext uri="{9D8B030D-6E8A-4147-A177-3AD203B41FA5}">
                      <a16:colId xmlns:a16="http://schemas.microsoft.com/office/drawing/2014/main" val="979300589"/>
                    </a:ext>
                  </a:extLst>
                </a:gridCol>
                <a:gridCol w="1694576">
                  <a:extLst>
                    <a:ext uri="{9D8B030D-6E8A-4147-A177-3AD203B41FA5}">
                      <a16:colId xmlns:a16="http://schemas.microsoft.com/office/drawing/2014/main" val="4097756345"/>
                    </a:ext>
                  </a:extLst>
                </a:gridCol>
              </a:tblGrid>
              <a:tr h="370840">
                <a:tc>
                  <a:txBody>
                    <a:bodyPr/>
                    <a:lstStyle/>
                    <a:p>
                      <a:r>
                        <a:rPr lang="fr-CA" dirty="0">
                          <a:solidFill>
                            <a:schemeClr val="tx1"/>
                          </a:solidFill>
                          <a:latin typeface="Abadi" panose="020B0604020104020204" pitchFamily="34" charset="0"/>
                        </a:rPr>
                        <a:t>Mois</a:t>
                      </a:r>
                    </a:p>
                  </a:txBody>
                  <a:tcPr/>
                </a:tc>
                <a:tc>
                  <a:txBody>
                    <a:bodyPr/>
                    <a:lstStyle/>
                    <a:p>
                      <a:pPr algn="r"/>
                      <a:r>
                        <a:rPr lang="fr-CA" dirty="0">
                          <a:solidFill>
                            <a:schemeClr val="tx1"/>
                          </a:solidFill>
                          <a:latin typeface="Abadi" panose="020B0604020104020204" pitchFamily="34" charset="0"/>
                        </a:rPr>
                        <a:t>Rencontre</a:t>
                      </a:r>
                    </a:p>
                  </a:txBody>
                  <a:tcPr/>
                </a:tc>
                <a:tc>
                  <a:txBody>
                    <a:bodyPr/>
                    <a:lstStyle/>
                    <a:p>
                      <a:pPr algn="r"/>
                      <a:r>
                        <a:rPr lang="fr-CA" dirty="0">
                          <a:solidFill>
                            <a:schemeClr val="tx1"/>
                          </a:solidFill>
                          <a:latin typeface="Abadi" panose="020B0604020104020204" pitchFamily="34" charset="0"/>
                        </a:rPr>
                        <a:t>Téléphonique</a:t>
                      </a:r>
                    </a:p>
                  </a:txBody>
                  <a:tcPr/>
                </a:tc>
                <a:tc>
                  <a:txBody>
                    <a:bodyPr/>
                    <a:lstStyle/>
                    <a:p>
                      <a:pPr algn="r"/>
                      <a:r>
                        <a:rPr lang="fr-CA" dirty="0">
                          <a:solidFill>
                            <a:schemeClr val="tx1"/>
                          </a:solidFill>
                          <a:latin typeface="Abadi" panose="020B0604020104020204" pitchFamily="34" charset="0"/>
                        </a:rPr>
                        <a:t>Courriel</a:t>
                      </a:r>
                    </a:p>
                  </a:txBody>
                  <a:tcPr/>
                </a:tc>
                <a:tc>
                  <a:txBody>
                    <a:bodyPr/>
                    <a:lstStyle/>
                    <a:p>
                      <a:pPr algn="r"/>
                      <a:r>
                        <a:rPr lang="fr-CA" dirty="0">
                          <a:solidFill>
                            <a:schemeClr val="tx1"/>
                          </a:solidFill>
                          <a:latin typeface="Abadi" panose="020B0604020104020204" pitchFamily="34" charset="0"/>
                        </a:rPr>
                        <a:t>Temps dossier minutes</a:t>
                      </a:r>
                    </a:p>
                  </a:txBody>
                  <a:tcPr/>
                </a:tc>
                <a:extLst>
                  <a:ext uri="{0D108BD9-81ED-4DB2-BD59-A6C34878D82A}">
                    <a16:rowId xmlns:a16="http://schemas.microsoft.com/office/drawing/2014/main" val="3439519119"/>
                  </a:ext>
                </a:extLst>
              </a:tr>
              <a:tr h="370840">
                <a:tc>
                  <a:txBody>
                    <a:bodyPr/>
                    <a:lstStyle/>
                    <a:p>
                      <a:r>
                        <a:rPr lang="fr-CA" dirty="0">
                          <a:latin typeface="Abadi" panose="020B0604020104020204" pitchFamily="34" charset="0"/>
                        </a:rPr>
                        <a:t>Novembre 2020</a:t>
                      </a:r>
                    </a:p>
                  </a:txBody>
                  <a:tcPr/>
                </a:tc>
                <a:tc>
                  <a:txBody>
                    <a:bodyPr/>
                    <a:lstStyle/>
                    <a:p>
                      <a:pPr algn="r"/>
                      <a:r>
                        <a:rPr lang="fr-CA" dirty="0">
                          <a:latin typeface="Abadi" panose="020B0604020104020204" pitchFamily="34" charset="0"/>
                        </a:rPr>
                        <a:t>1</a:t>
                      </a:r>
                    </a:p>
                  </a:txBody>
                  <a:tcPr/>
                </a:tc>
                <a:tc>
                  <a:txBody>
                    <a:bodyPr/>
                    <a:lstStyle/>
                    <a:p>
                      <a:pPr algn="r"/>
                      <a:r>
                        <a:rPr lang="fr-CA" dirty="0">
                          <a:latin typeface="Abadi" panose="020B0604020104020204" pitchFamily="34" charset="0"/>
                        </a:rPr>
                        <a:t>23</a:t>
                      </a:r>
                    </a:p>
                  </a:txBody>
                  <a:tcPr/>
                </a:tc>
                <a:tc>
                  <a:txBody>
                    <a:bodyPr/>
                    <a:lstStyle/>
                    <a:p>
                      <a:pPr algn="r"/>
                      <a:r>
                        <a:rPr lang="fr-CA" dirty="0">
                          <a:latin typeface="Abadi" panose="020B0604020104020204" pitchFamily="34" charset="0"/>
                        </a:rPr>
                        <a:t>13</a:t>
                      </a:r>
                    </a:p>
                  </a:txBody>
                  <a:tcPr/>
                </a:tc>
                <a:tc>
                  <a:txBody>
                    <a:bodyPr/>
                    <a:lstStyle/>
                    <a:p>
                      <a:pPr algn="r"/>
                      <a:r>
                        <a:rPr lang="fr-CA" dirty="0">
                          <a:latin typeface="Abadi" panose="020B0604020104020204" pitchFamily="34" charset="0"/>
                        </a:rPr>
                        <a:t>472</a:t>
                      </a:r>
                    </a:p>
                  </a:txBody>
                  <a:tcPr/>
                </a:tc>
                <a:extLst>
                  <a:ext uri="{0D108BD9-81ED-4DB2-BD59-A6C34878D82A}">
                    <a16:rowId xmlns:a16="http://schemas.microsoft.com/office/drawing/2014/main" val="2065708091"/>
                  </a:ext>
                </a:extLst>
              </a:tr>
              <a:tr h="370840">
                <a:tc>
                  <a:txBody>
                    <a:bodyPr/>
                    <a:lstStyle/>
                    <a:p>
                      <a:r>
                        <a:rPr lang="fr-CA" dirty="0">
                          <a:latin typeface="Abadi" panose="020B0604020104020204" pitchFamily="34" charset="0"/>
                        </a:rPr>
                        <a:t>Décembre 2020</a:t>
                      </a:r>
                    </a:p>
                  </a:txBody>
                  <a:tcPr/>
                </a:tc>
                <a:tc>
                  <a:txBody>
                    <a:bodyPr/>
                    <a:lstStyle/>
                    <a:p>
                      <a:pPr algn="r"/>
                      <a:r>
                        <a:rPr lang="fr-CA" dirty="0">
                          <a:latin typeface="Abadi" panose="020B0604020104020204" pitchFamily="34" charset="0"/>
                        </a:rPr>
                        <a:t>1</a:t>
                      </a:r>
                    </a:p>
                  </a:txBody>
                  <a:tcPr/>
                </a:tc>
                <a:tc>
                  <a:txBody>
                    <a:bodyPr/>
                    <a:lstStyle/>
                    <a:p>
                      <a:pPr algn="r"/>
                      <a:r>
                        <a:rPr lang="fr-CA" dirty="0">
                          <a:latin typeface="Abadi" panose="020B0604020104020204" pitchFamily="34" charset="0"/>
                        </a:rPr>
                        <a:t>20</a:t>
                      </a:r>
                    </a:p>
                  </a:txBody>
                  <a:tcPr/>
                </a:tc>
                <a:tc>
                  <a:txBody>
                    <a:bodyPr/>
                    <a:lstStyle/>
                    <a:p>
                      <a:pPr algn="r"/>
                      <a:r>
                        <a:rPr lang="fr-CA" dirty="0">
                          <a:latin typeface="Abadi" panose="020B0604020104020204" pitchFamily="34" charset="0"/>
                        </a:rPr>
                        <a:t>9</a:t>
                      </a:r>
                    </a:p>
                  </a:txBody>
                  <a:tcPr/>
                </a:tc>
                <a:tc>
                  <a:txBody>
                    <a:bodyPr/>
                    <a:lstStyle/>
                    <a:p>
                      <a:pPr algn="r"/>
                      <a:r>
                        <a:rPr lang="fr-CA" dirty="0">
                          <a:latin typeface="Abadi" panose="020B0604020104020204" pitchFamily="34" charset="0"/>
                        </a:rPr>
                        <a:t>394</a:t>
                      </a:r>
                    </a:p>
                  </a:txBody>
                  <a:tcPr/>
                </a:tc>
                <a:extLst>
                  <a:ext uri="{0D108BD9-81ED-4DB2-BD59-A6C34878D82A}">
                    <a16:rowId xmlns:a16="http://schemas.microsoft.com/office/drawing/2014/main" val="4075401799"/>
                  </a:ext>
                </a:extLst>
              </a:tr>
              <a:tr h="370840">
                <a:tc>
                  <a:txBody>
                    <a:bodyPr/>
                    <a:lstStyle/>
                    <a:p>
                      <a:r>
                        <a:rPr lang="fr-CA" dirty="0">
                          <a:latin typeface="Abadi" panose="020B0604020104020204" pitchFamily="34" charset="0"/>
                        </a:rPr>
                        <a:t>Janvier 2021</a:t>
                      </a:r>
                    </a:p>
                  </a:txBody>
                  <a:tcPr/>
                </a:tc>
                <a:tc>
                  <a:txBody>
                    <a:bodyPr/>
                    <a:lstStyle/>
                    <a:p>
                      <a:pPr algn="r"/>
                      <a:r>
                        <a:rPr lang="fr-CA" dirty="0">
                          <a:latin typeface="Abadi" panose="020B0604020104020204" pitchFamily="34" charset="0"/>
                        </a:rPr>
                        <a:t>6</a:t>
                      </a:r>
                    </a:p>
                  </a:txBody>
                  <a:tcPr/>
                </a:tc>
                <a:tc>
                  <a:txBody>
                    <a:bodyPr/>
                    <a:lstStyle/>
                    <a:p>
                      <a:pPr algn="r"/>
                      <a:r>
                        <a:rPr lang="fr-CA" dirty="0">
                          <a:latin typeface="Abadi" panose="020B0604020104020204" pitchFamily="34" charset="0"/>
                        </a:rPr>
                        <a:t>38</a:t>
                      </a:r>
                    </a:p>
                  </a:txBody>
                  <a:tcPr/>
                </a:tc>
                <a:tc>
                  <a:txBody>
                    <a:bodyPr/>
                    <a:lstStyle/>
                    <a:p>
                      <a:pPr algn="r"/>
                      <a:r>
                        <a:rPr lang="fr-CA" dirty="0">
                          <a:latin typeface="Abadi" panose="020B0604020104020204" pitchFamily="34" charset="0"/>
                        </a:rPr>
                        <a:t>7</a:t>
                      </a:r>
                    </a:p>
                  </a:txBody>
                  <a:tcPr/>
                </a:tc>
                <a:tc>
                  <a:txBody>
                    <a:bodyPr/>
                    <a:lstStyle/>
                    <a:p>
                      <a:pPr algn="r"/>
                      <a:r>
                        <a:rPr lang="fr-CA" dirty="0">
                          <a:latin typeface="Abadi" panose="020B0604020104020204" pitchFamily="34" charset="0"/>
                        </a:rPr>
                        <a:t>515</a:t>
                      </a:r>
                    </a:p>
                  </a:txBody>
                  <a:tcPr/>
                </a:tc>
                <a:extLst>
                  <a:ext uri="{0D108BD9-81ED-4DB2-BD59-A6C34878D82A}">
                    <a16:rowId xmlns:a16="http://schemas.microsoft.com/office/drawing/2014/main" val="3656153190"/>
                  </a:ext>
                </a:extLst>
              </a:tr>
              <a:tr h="370840">
                <a:tc>
                  <a:txBody>
                    <a:bodyPr/>
                    <a:lstStyle/>
                    <a:p>
                      <a:r>
                        <a:rPr lang="fr-CA" dirty="0">
                          <a:latin typeface="Abadi" panose="020B0604020104020204" pitchFamily="34" charset="0"/>
                        </a:rPr>
                        <a:t>Février 2021</a:t>
                      </a:r>
                    </a:p>
                  </a:txBody>
                  <a:tcPr/>
                </a:tc>
                <a:tc>
                  <a:txBody>
                    <a:bodyPr/>
                    <a:lstStyle/>
                    <a:p>
                      <a:pPr algn="r"/>
                      <a:r>
                        <a:rPr lang="fr-CA" dirty="0">
                          <a:latin typeface="Abadi" panose="020B0604020104020204" pitchFamily="34" charset="0"/>
                        </a:rPr>
                        <a:t>3</a:t>
                      </a:r>
                    </a:p>
                  </a:txBody>
                  <a:tcPr/>
                </a:tc>
                <a:tc>
                  <a:txBody>
                    <a:bodyPr/>
                    <a:lstStyle/>
                    <a:p>
                      <a:pPr algn="r"/>
                      <a:r>
                        <a:rPr lang="fr-CA" dirty="0">
                          <a:latin typeface="Abadi" panose="020B0604020104020204" pitchFamily="34" charset="0"/>
                        </a:rPr>
                        <a:t>43</a:t>
                      </a:r>
                    </a:p>
                  </a:txBody>
                  <a:tcPr/>
                </a:tc>
                <a:tc>
                  <a:txBody>
                    <a:bodyPr/>
                    <a:lstStyle/>
                    <a:p>
                      <a:pPr algn="r"/>
                      <a:r>
                        <a:rPr lang="fr-CA" dirty="0">
                          <a:latin typeface="Abadi" panose="020B0604020104020204" pitchFamily="34" charset="0"/>
                        </a:rPr>
                        <a:t>0</a:t>
                      </a:r>
                    </a:p>
                  </a:txBody>
                  <a:tcPr/>
                </a:tc>
                <a:tc>
                  <a:txBody>
                    <a:bodyPr/>
                    <a:lstStyle/>
                    <a:p>
                      <a:pPr algn="r"/>
                      <a:r>
                        <a:rPr lang="fr-CA" dirty="0">
                          <a:latin typeface="Abadi" panose="020B0604020104020204" pitchFamily="34" charset="0"/>
                        </a:rPr>
                        <a:t>351</a:t>
                      </a:r>
                    </a:p>
                  </a:txBody>
                  <a:tcPr/>
                </a:tc>
                <a:extLst>
                  <a:ext uri="{0D108BD9-81ED-4DB2-BD59-A6C34878D82A}">
                    <a16:rowId xmlns:a16="http://schemas.microsoft.com/office/drawing/2014/main" val="628038335"/>
                  </a:ext>
                </a:extLst>
              </a:tr>
              <a:tr h="370840">
                <a:tc>
                  <a:txBody>
                    <a:bodyPr/>
                    <a:lstStyle/>
                    <a:p>
                      <a:r>
                        <a:rPr lang="fr-CA" dirty="0">
                          <a:latin typeface="Abadi" panose="020B0604020104020204" pitchFamily="34" charset="0"/>
                        </a:rPr>
                        <a:t>Mars 2021</a:t>
                      </a:r>
                    </a:p>
                  </a:txBody>
                  <a:tcPr/>
                </a:tc>
                <a:tc>
                  <a:txBody>
                    <a:bodyPr/>
                    <a:lstStyle/>
                    <a:p>
                      <a:pPr algn="r"/>
                      <a:r>
                        <a:rPr lang="fr-CA" dirty="0">
                          <a:latin typeface="Abadi" panose="020B0604020104020204" pitchFamily="34" charset="0"/>
                        </a:rPr>
                        <a:t>2</a:t>
                      </a:r>
                    </a:p>
                  </a:txBody>
                  <a:tcPr/>
                </a:tc>
                <a:tc>
                  <a:txBody>
                    <a:bodyPr/>
                    <a:lstStyle/>
                    <a:p>
                      <a:pPr algn="r"/>
                      <a:r>
                        <a:rPr lang="fr-CA" dirty="0">
                          <a:latin typeface="Abadi" panose="020B0604020104020204" pitchFamily="34" charset="0"/>
                        </a:rPr>
                        <a:t>85</a:t>
                      </a:r>
                    </a:p>
                  </a:txBody>
                  <a:tcPr/>
                </a:tc>
                <a:tc>
                  <a:txBody>
                    <a:bodyPr/>
                    <a:lstStyle/>
                    <a:p>
                      <a:pPr algn="r"/>
                      <a:r>
                        <a:rPr lang="fr-CA" dirty="0">
                          <a:latin typeface="Abadi" panose="020B0604020104020204" pitchFamily="34" charset="0"/>
                        </a:rPr>
                        <a:t>6</a:t>
                      </a:r>
                    </a:p>
                  </a:txBody>
                  <a:tcPr/>
                </a:tc>
                <a:tc>
                  <a:txBody>
                    <a:bodyPr/>
                    <a:lstStyle/>
                    <a:p>
                      <a:pPr algn="r"/>
                      <a:r>
                        <a:rPr lang="fr-CA" dirty="0">
                          <a:latin typeface="Abadi" panose="020B0604020104020204" pitchFamily="34" charset="0"/>
                        </a:rPr>
                        <a:t>641</a:t>
                      </a:r>
                    </a:p>
                  </a:txBody>
                  <a:tcPr/>
                </a:tc>
                <a:extLst>
                  <a:ext uri="{0D108BD9-81ED-4DB2-BD59-A6C34878D82A}">
                    <a16:rowId xmlns:a16="http://schemas.microsoft.com/office/drawing/2014/main" val="1053533756"/>
                  </a:ext>
                </a:extLst>
              </a:tr>
            </a:tbl>
          </a:graphicData>
        </a:graphic>
      </p:graphicFrame>
      <p:sp>
        <p:nvSpPr>
          <p:cNvPr id="3" name="ZoneTexte 2">
            <a:extLst>
              <a:ext uri="{FF2B5EF4-FFF2-40B4-BE49-F238E27FC236}">
                <a16:creationId xmlns:a16="http://schemas.microsoft.com/office/drawing/2014/main" id="{CB1C1710-A955-442A-B550-8B0E705ADEFA}"/>
              </a:ext>
            </a:extLst>
          </p:cNvPr>
          <p:cNvSpPr txBox="1"/>
          <p:nvPr/>
        </p:nvSpPr>
        <p:spPr>
          <a:xfrm>
            <a:off x="671032" y="3352169"/>
            <a:ext cx="8993965" cy="369332"/>
          </a:xfrm>
          <a:prstGeom prst="rect">
            <a:avLst/>
          </a:prstGeom>
          <a:noFill/>
        </p:spPr>
        <p:txBody>
          <a:bodyPr wrap="square" rtlCol="0">
            <a:spAutoFit/>
          </a:bodyPr>
          <a:lstStyle/>
          <a:p>
            <a:r>
              <a:rPr lang="fr-CA" dirty="0"/>
              <a:t>		</a:t>
            </a:r>
            <a:r>
              <a:rPr lang="fr-CA" b="1" dirty="0">
                <a:solidFill>
                  <a:schemeClr val="accent1">
                    <a:lumMod val="75000"/>
                  </a:schemeClr>
                </a:solidFill>
                <a:latin typeface="Abadi" panose="020B0604020104020204" pitchFamily="34" charset="0"/>
              </a:rPr>
              <a:t>TOTAL			   19                 288            67                3891</a:t>
            </a:r>
          </a:p>
        </p:txBody>
      </p:sp>
      <p:sp>
        <p:nvSpPr>
          <p:cNvPr id="6" name="ZoneTexte 5">
            <a:extLst>
              <a:ext uri="{FF2B5EF4-FFF2-40B4-BE49-F238E27FC236}">
                <a16:creationId xmlns:a16="http://schemas.microsoft.com/office/drawing/2014/main" id="{E4012510-712B-4F14-9714-5521BA424DD9}"/>
              </a:ext>
            </a:extLst>
          </p:cNvPr>
          <p:cNvSpPr txBox="1"/>
          <p:nvPr/>
        </p:nvSpPr>
        <p:spPr>
          <a:xfrm>
            <a:off x="2796209" y="5183095"/>
            <a:ext cx="6135756" cy="369332"/>
          </a:xfrm>
          <a:prstGeom prst="rect">
            <a:avLst/>
          </a:prstGeom>
          <a:noFill/>
        </p:spPr>
        <p:txBody>
          <a:bodyPr wrap="square">
            <a:spAutoFit/>
          </a:bodyPr>
          <a:lstStyle/>
          <a:p>
            <a:pPr algn="r"/>
            <a:r>
              <a:rPr lang="fr-CA" dirty="0">
                <a:latin typeface="Abadi" panose="020B0604020104020204" pitchFamily="34" charset="0"/>
              </a:rPr>
              <a:t>Statistiques d’ouverture 2020-2021 de dossiers</a:t>
            </a:r>
          </a:p>
        </p:txBody>
      </p:sp>
      <p:pic>
        <p:nvPicPr>
          <p:cNvPr id="8" name="Image 7">
            <a:extLst>
              <a:ext uri="{FF2B5EF4-FFF2-40B4-BE49-F238E27FC236}">
                <a16:creationId xmlns:a16="http://schemas.microsoft.com/office/drawing/2014/main" id="{35A1DB24-37AF-4D3A-9619-3E84CD78F608}"/>
              </a:ext>
            </a:extLst>
          </p:cNvPr>
          <p:cNvPicPr>
            <a:picLocks noChangeAspect="1"/>
          </p:cNvPicPr>
          <p:nvPr/>
        </p:nvPicPr>
        <p:blipFill>
          <a:blip r:embed="rId2"/>
          <a:stretch>
            <a:fillRect/>
          </a:stretch>
        </p:blipFill>
        <p:spPr>
          <a:xfrm>
            <a:off x="9569304" y="3624333"/>
            <a:ext cx="1948947" cy="1928094"/>
          </a:xfrm>
          <a:prstGeom prst="rect">
            <a:avLst/>
          </a:prstGeom>
        </p:spPr>
      </p:pic>
    </p:spTree>
    <p:extLst>
      <p:ext uri="{BB962C8B-B14F-4D97-AF65-F5344CB8AC3E}">
        <p14:creationId xmlns:p14="http://schemas.microsoft.com/office/powerpoint/2010/main" val="1426555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9B7971D-59F5-4FC5-A519-F2A40180AAF2}"/>
              </a:ext>
            </a:extLst>
          </p:cNvPr>
          <p:cNvSpPr txBox="1"/>
          <p:nvPr/>
        </p:nvSpPr>
        <p:spPr>
          <a:xfrm>
            <a:off x="569843" y="304800"/>
            <a:ext cx="8865102" cy="492443"/>
          </a:xfrm>
          <a:prstGeom prst="rect">
            <a:avLst/>
          </a:prstGeom>
          <a:noFill/>
        </p:spPr>
        <p:txBody>
          <a:bodyPr wrap="square" rtlCol="0">
            <a:spAutoFit/>
          </a:bodyPr>
          <a:lstStyle/>
          <a:p>
            <a:r>
              <a:rPr lang="fr-CA" sz="2600" b="1" dirty="0">
                <a:latin typeface="Abadi" panose="020B0604020104020204" pitchFamily="34" charset="0"/>
              </a:rPr>
              <a:t>Non comptabilisé en heures dans les statistiques 2020-2021</a:t>
            </a:r>
          </a:p>
        </p:txBody>
      </p:sp>
      <p:pic>
        <p:nvPicPr>
          <p:cNvPr id="4" name="Image 3">
            <a:extLst>
              <a:ext uri="{FF2B5EF4-FFF2-40B4-BE49-F238E27FC236}">
                <a16:creationId xmlns:a16="http://schemas.microsoft.com/office/drawing/2014/main" id="{BC587E81-74F8-4E72-A05B-18A818FA6F3F}"/>
              </a:ext>
            </a:extLst>
          </p:cNvPr>
          <p:cNvPicPr>
            <a:picLocks noChangeAspect="1"/>
          </p:cNvPicPr>
          <p:nvPr/>
        </p:nvPicPr>
        <p:blipFill>
          <a:blip r:embed="rId2"/>
          <a:stretch>
            <a:fillRect/>
          </a:stretch>
        </p:blipFill>
        <p:spPr>
          <a:xfrm>
            <a:off x="9639382" y="0"/>
            <a:ext cx="1848579" cy="1828800"/>
          </a:xfrm>
          <a:prstGeom prst="rect">
            <a:avLst/>
          </a:prstGeom>
        </p:spPr>
      </p:pic>
      <p:sp>
        <p:nvSpPr>
          <p:cNvPr id="5" name="ZoneTexte 4">
            <a:extLst>
              <a:ext uri="{FF2B5EF4-FFF2-40B4-BE49-F238E27FC236}">
                <a16:creationId xmlns:a16="http://schemas.microsoft.com/office/drawing/2014/main" id="{5AFDD3F8-5437-49F8-9DFC-2AAB0B080547}"/>
              </a:ext>
            </a:extLst>
          </p:cNvPr>
          <p:cNvSpPr txBox="1"/>
          <p:nvPr/>
        </p:nvSpPr>
        <p:spPr>
          <a:xfrm>
            <a:off x="399373" y="914400"/>
            <a:ext cx="10889672" cy="4708981"/>
          </a:xfrm>
          <a:prstGeom prst="rect">
            <a:avLst/>
          </a:prstGeom>
          <a:noFill/>
        </p:spPr>
        <p:txBody>
          <a:bodyPr wrap="square" rtlCol="0">
            <a:spAutoFit/>
          </a:bodyPr>
          <a:lstStyle/>
          <a:p>
            <a:pPr marL="285750" indent="-285750">
              <a:buFontTx/>
              <a:buChar char="-"/>
            </a:pPr>
            <a:r>
              <a:rPr lang="fr-CA" sz="2000" dirty="0">
                <a:latin typeface="Abadi" panose="020B0604020104020204" pitchFamily="34" charset="0"/>
              </a:rPr>
              <a:t>27 personnes référées à l’Office  d’habitation Drummond;</a:t>
            </a:r>
          </a:p>
          <a:p>
            <a:pPr marL="285750" indent="-285750">
              <a:buFontTx/>
              <a:buChar char="-"/>
            </a:pPr>
            <a:endParaRPr lang="fr-CA" sz="2000" dirty="0">
              <a:latin typeface="Abadi" panose="020B0604020104020204" pitchFamily="34" charset="0"/>
            </a:endParaRPr>
          </a:p>
          <a:p>
            <a:pPr marL="285750" indent="-285750">
              <a:buFontTx/>
              <a:buChar char="-"/>
            </a:pPr>
            <a:r>
              <a:rPr lang="fr-CA" sz="2000" dirty="0">
                <a:latin typeface="Abadi" panose="020B0604020104020204" pitchFamily="34" charset="0"/>
              </a:rPr>
              <a:t>23 personnes référées à l’Aide Juridique;	</a:t>
            </a:r>
          </a:p>
          <a:p>
            <a:pPr marL="285750" indent="-285750">
              <a:buFontTx/>
              <a:buChar char="-"/>
            </a:pPr>
            <a:endParaRPr lang="fr-CA" sz="2000" dirty="0">
              <a:latin typeface="Abadi" panose="020B0604020104020204" pitchFamily="34" charset="0"/>
            </a:endParaRPr>
          </a:p>
          <a:p>
            <a:pPr marL="285750" indent="-285750" algn="just">
              <a:buFontTx/>
              <a:buChar char="-"/>
            </a:pPr>
            <a:r>
              <a:rPr lang="fr-CA" sz="2000" dirty="0">
                <a:latin typeface="Abadi" panose="020B0604020104020204" pitchFamily="34" charset="0"/>
              </a:rPr>
              <a:t>31 discussions avec Me Jonathan </a:t>
            </a:r>
            <a:r>
              <a:rPr lang="fr-CA" sz="2000" dirty="0" err="1">
                <a:latin typeface="Abadi" panose="020B0604020104020204" pitchFamily="34" charset="0"/>
              </a:rPr>
              <a:t>Lamontagne</a:t>
            </a:r>
            <a:r>
              <a:rPr lang="fr-CA" sz="2000" dirty="0">
                <a:latin typeface="Abadi" panose="020B0604020104020204" pitchFamily="34" charset="0"/>
              </a:rPr>
              <a:t>:  aide pour bien répondre à une problématique particulière et ainsi faire la bonne demande dans la mise en demeure ou transférer la personne directement à la Régie du logement ou à l’Aide juridique selon les cas;</a:t>
            </a:r>
          </a:p>
          <a:p>
            <a:pPr marL="285750" indent="-285750" algn="just">
              <a:buFontTx/>
              <a:buChar char="-"/>
            </a:pPr>
            <a:endParaRPr lang="fr-CA" sz="2000" dirty="0">
              <a:latin typeface="Abadi" panose="020B0604020104020204" pitchFamily="34" charset="0"/>
            </a:endParaRPr>
          </a:p>
          <a:p>
            <a:pPr marL="285750" indent="-285750" algn="just">
              <a:buFontTx/>
              <a:buChar char="-"/>
            </a:pPr>
            <a:r>
              <a:rPr lang="fr-CA" sz="2000" dirty="0">
                <a:latin typeface="Abadi" panose="020B0604020104020204" pitchFamily="34" charset="0"/>
              </a:rPr>
              <a:t>11 personnes que nous n’avons pas ouvert de dossier, ces personnes n’Ayant pas payé leur loyer. Dans ces cas-là nous leur demandons de prendre arrangement de paiements différés avant de pouvoir envoyer une mise en demeure à leur propriétaire.  Huit (8) de ces personnes ont été référées au Carrefour d’entraide Drummond pour avoir une aide à faire un budget;</a:t>
            </a:r>
          </a:p>
          <a:p>
            <a:pPr marL="285750" indent="-285750" algn="just">
              <a:buFontTx/>
              <a:buChar char="-"/>
            </a:pPr>
            <a:endParaRPr lang="fr-CA" sz="2000" dirty="0">
              <a:latin typeface="Abadi" panose="020B0604020104020204" pitchFamily="34" charset="0"/>
            </a:endParaRPr>
          </a:p>
          <a:p>
            <a:pPr marL="285750" indent="-285750" algn="just">
              <a:buFontTx/>
              <a:buChar char="-"/>
            </a:pPr>
            <a:r>
              <a:rPr lang="fr-CA" sz="2000" dirty="0">
                <a:latin typeface="Abadi" panose="020B0604020104020204" pitchFamily="34" charset="0"/>
              </a:rPr>
              <a:t>51 personnes avaient juste besoin d’un renseignement pour savoir s’il y avait de quoi poursuivre avec ce qu’elle pensaient être problématique.</a:t>
            </a:r>
          </a:p>
        </p:txBody>
      </p:sp>
    </p:spTree>
    <p:extLst>
      <p:ext uri="{BB962C8B-B14F-4D97-AF65-F5344CB8AC3E}">
        <p14:creationId xmlns:p14="http://schemas.microsoft.com/office/powerpoint/2010/main" val="389494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704687-56D3-47B9-B097-BE422EFEAFD0}"/>
              </a:ext>
            </a:extLst>
          </p:cNvPr>
          <p:cNvSpPr txBox="1"/>
          <p:nvPr/>
        </p:nvSpPr>
        <p:spPr>
          <a:xfrm>
            <a:off x="424070" y="596348"/>
            <a:ext cx="2994991" cy="2062103"/>
          </a:xfrm>
          <a:prstGeom prst="rect">
            <a:avLst/>
          </a:prstGeom>
          <a:noFill/>
        </p:spPr>
        <p:txBody>
          <a:bodyPr wrap="square" rtlCol="0">
            <a:spAutoFit/>
          </a:bodyPr>
          <a:lstStyle/>
          <a:p>
            <a:pPr algn="r"/>
            <a:r>
              <a:rPr lang="fr-CA" sz="3200" dirty="0">
                <a:latin typeface="Abadi" panose="020B0604020104020204" pitchFamily="34" charset="0"/>
              </a:rPr>
              <a:t>La référence nous provient de différentes ressources</a:t>
            </a:r>
          </a:p>
        </p:txBody>
      </p:sp>
      <p:sp>
        <p:nvSpPr>
          <p:cNvPr id="4" name="ZoneTexte 3">
            <a:extLst>
              <a:ext uri="{FF2B5EF4-FFF2-40B4-BE49-F238E27FC236}">
                <a16:creationId xmlns:a16="http://schemas.microsoft.com/office/drawing/2014/main" id="{D34C483D-0C2B-4F69-BD84-36B4CBA108AE}"/>
              </a:ext>
            </a:extLst>
          </p:cNvPr>
          <p:cNvSpPr txBox="1"/>
          <p:nvPr/>
        </p:nvSpPr>
        <p:spPr>
          <a:xfrm>
            <a:off x="3855680" y="2119014"/>
            <a:ext cx="5645888" cy="3139321"/>
          </a:xfrm>
          <a:prstGeom prst="rect">
            <a:avLst/>
          </a:prstGeom>
          <a:noFill/>
        </p:spPr>
        <p:txBody>
          <a:bodyPr wrap="square" rtlCol="0">
            <a:spAutoFit/>
          </a:bodyPr>
          <a:lstStyle/>
          <a:p>
            <a:pPr marL="285750" indent="-285750">
              <a:buFont typeface="Wingdings" panose="05000000000000000000" pitchFamily="2" charset="2"/>
              <a:buChar char="Ø"/>
            </a:pPr>
            <a:r>
              <a:rPr lang="fr-CA" dirty="0">
                <a:latin typeface="Abadi" panose="020B0604020104020204" pitchFamily="34" charset="0"/>
              </a:rPr>
              <a:t>Tribunal administratif	</a:t>
            </a:r>
          </a:p>
          <a:p>
            <a:pPr marL="285750" indent="-285750">
              <a:buFont typeface="Wingdings" panose="05000000000000000000" pitchFamily="2" charset="2"/>
              <a:buChar char="Ø"/>
            </a:pPr>
            <a:r>
              <a:rPr lang="fr-CA" dirty="0">
                <a:latin typeface="Abadi" panose="020B0604020104020204" pitchFamily="34" charset="0"/>
              </a:rPr>
              <a:t>Tablée Populaire</a:t>
            </a:r>
          </a:p>
          <a:p>
            <a:pPr marL="285750" indent="-285750">
              <a:buFont typeface="Wingdings" panose="05000000000000000000" pitchFamily="2" charset="2"/>
              <a:buChar char="Ø"/>
            </a:pPr>
            <a:r>
              <a:rPr lang="fr-CA" dirty="0">
                <a:latin typeface="Abadi" panose="020B0604020104020204" pitchFamily="34" charset="0"/>
              </a:rPr>
              <a:t>CAB de Drummond</a:t>
            </a:r>
          </a:p>
          <a:p>
            <a:pPr marL="285750" indent="-285750">
              <a:buFont typeface="Wingdings" panose="05000000000000000000" pitchFamily="2" charset="2"/>
              <a:buChar char="Ø"/>
            </a:pPr>
            <a:r>
              <a:rPr lang="fr-CA" dirty="0">
                <a:latin typeface="Abadi" panose="020B0604020104020204" pitchFamily="34" charset="0"/>
              </a:rPr>
              <a:t>L’association des locataires du Centre du Québec</a:t>
            </a:r>
          </a:p>
          <a:p>
            <a:pPr marL="285750" indent="-285750">
              <a:buFont typeface="Wingdings" panose="05000000000000000000" pitchFamily="2" charset="2"/>
              <a:buChar char="Ø"/>
            </a:pPr>
            <a:r>
              <a:rPr lang="fr-CA" dirty="0" err="1">
                <a:latin typeface="Abadi" panose="020B0604020104020204" pitchFamily="34" charset="0"/>
              </a:rPr>
              <a:t>RDDS</a:t>
            </a:r>
            <a:endParaRPr lang="fr-CA" dirty="0">
              <a:latin typeface="Abadi" panose="020B0604020104020204" pitchFamily="34" charset="0"/>
            </a:endParaRPr>
          </a:p>
          <a:p>
            <a:pPr marL="285750" indent="-285750">
              <a:buFont typeface="Wingdings" panose="05000000000000000000" pitchFamily="2" charset="2"/>
              <a:buChar char="Ø"/>
            </a:pPr>
            <a:r>
              <a:rPr lang="fr-CA" dirty="0">
                <a:latin typeface="Abadi" panose="020B0604020104020204" pitchFamily="34" charset="0"/>
              </a:rPr>
              <a:t>Sébastien </a:t>
            </a:r>
            <a:r>
              <a:rPr lang="fr-CA" dirty="0" err="1">
                <a:latin typeface="Abadi" panose="020B0604020104020204" pitchFamily="34" charset="0"/>
              </a:rPr>
              <a:t>Schneeberger</a:t>
            </a:r>
            <a:r>
              <a:rPr lang="fr-CA" dirty="0">
                <a:latin typeface="Abadi" panose="020B0604020104020204" pitchFamily="34" charset="0"/>
              </a:rPr>
              <a:t>, débuté </a:t>
            </a:r>
            <a:r>
              <a:rPr lang="fr-CA" dirty="0" err="1">
                <a:latin typeface="Abadi" panose="020B0604020104020204" pitchFamily="34" charset="0"/>
              </a:rPr>
              <a:t>CAQ</a:t>
            </a:r>
            <a:endParaRPr lang="fr-CA" dirty="0">
              <a:latin typeface="Abadi" panose="020B0604020104020204" pitchFamily="34" charset="0"/>
            </a:endParaRPr>
          </a:p>
          <a:p>
            <a:pPr marL="285750" indent="-285750">
              <a:buFont typeface="Wingdings" panose="05000000000000000000" pitchFamily="2" charset="2"/>
              <a:buChar char="Ø"/>
            </a:pPr>
            <a:r>
              <a:rPr lang="fr-CA" dirty="0" err="1">
                <a:latin typeface="Abadi" panose="020B0604020104020204" pitchFamily="34" charset="0"/>
              </a:rPr>
              <a:t>RCLALQ</a:t>
            </a:r>
            <a:endParaRPr lang="fr-CA" dirty="0">
              <a:latin typeface="Abadi" panose="020B0604020104020204" pitchFamily="34" charset="0"/>
            </a:endParaRPr>
          </a:p>
          <a:p>
            <a:pPr marL="285750" indent="-285750">
              <a:buFont typeface="Wingdings" panose="05000000000000000000" pitchFamily="2" charset="2"/>
              <a:buChar char="Ø"/>
            </a:pPr>
            <a:r>
              <a:rPr lang="fr-CA" dirty="0">
                <a:latin typeface="Abadi" panose="020B0604020104020204" pitchFamily="34" charset="0"/>
              </a:rPr>
              <a:t>Travailleur social	</a:t>
            </a:r>
          </a:p>
          <a:p>
            <a:pPr marL="285750" indent="-285750">
              <a:buFont typeface="Wingdings" panose="05000000000000000000" pitchFamily="2" charset="2"/>
              <a:buChar char="Ø"/>
            </a:pPr>
            <a:r>
              <a:rPr lang="fr-CA" dirty="0">
                <a:latin typeface="Abadi" panose="020B0604020104020204" pitchFamily="34" charset="0"/>
              </a:rPr>
              <a:t>Protection du citoyen	</a:t>
            </a:r>
          </a:p>
          <a:p>
            <a:pPr marL="285750" indent="-285750">
              <a:buFont typeface="Wingdings" panose="05000000000000000000" pitchFamily="2" charset="2"/>
              <a:buChar char="Ø"/>
            </a:pPr>
            <a:r>
              <a:rPr lang="fr-CA" dirty="0">
                <a:latin typeface="Abadi" panose="020B0604020104020204" pitchFamily="34" charset="0"/>
              </a:rPr>
              <a:t>Notre site Web</a:t>
            </a:r>
          </a:p>
          <a:p>
            <a:pPr marL="285750" indent="-285750">
              <a:buFont typeface="Wingdings" panose="05000000000000000000" pitchFamily="2" charset="2"/>
              <a:buChar char="Ø"/>
            </a:pPr>
            <a:r>
              <a:rPr lang="fr-CA" dirty="0">
                <a:latin typeface="Abadi" panose="020B0604020104020204" pitchFamily="34" charset="0"/>
              </a:rPr>
              <a:t>La Piaule</a:t>
            </a:r>
          </a:p>
        </p:txBody>
      </p:sp>
      <p:pic>
        <p:nvPicPr>
          <p:cNvPr id="6" name="Image 5">
            <a:extLst>
              <a:ext uri="{FF2B5EF4-FFF2-40B4-BE49-F238E27FC236}">
                <a16:creationId xmlns:a16="http://schemas.microsoft.com/office/drawing/2014/main" id="{950DFAD9-2D1E-4710-92BB-4BF86A06B6A1}"/>
              </a:ext>
            </a:extLst>
          </p:cNvPr>
          <p:cNvPicPr>
            <a:picLocks noChangeAspect="1"/>
          </p:cNvPicPr>
          <p:nvPr/>
        </p:nvPicPr>
        <p:blipFill>
          <a:blip r:embed="rId2"/>
          <a:stretch>
            <a:fillRect/>
          </a:stretch>
        </p:blipFill>
        <p:spPr>
          <a:xfrm>
            <a:off x="8510538" y="253423"/>
            <a:ext cx="2777672" cy="2747952"/>
          </a:xfrm>
          <a:prstGeom prst="rect">
            <a:avLst/>
          </a:prstGeom>
        </p:spPr>
      </p:pic>
    </p:spTree>
    <p:extLst>
      <p:ext uri="{BB962C8B-B14F-4D97-AF65-F5344CB8AC3E}">
        <p14:creationId xmlns:p14="http://schemas.microsoft.com/office/powerpoint/2010/main" val="1240416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3" name="Image 2" descr="Plusieurs mains levées et prêtes à répondre à une question">
            <a:extLst>
              <a:ext uri="{FF2B5EF4-FFF2-40B4-BE49-F238E27FC236}">
                <a16:creationId xmlns:a16="http://schemas.microsoft.com/office/drawing/2014/main" id="{F527CE33-5915-48E1-9886-8423F0BB869C}"/>
              </a:ext>
            </a:extLst>
          </p:cNvPr>
          <p:cNvPicPr>
            <a:picLocks noChangeAspect="1"/>
          </p:cNvPicPr>
          <p:nvPr/>
        </p:nvPicPr>
        <p:blipFill rotWithShape="1">
          <a:blip r:embed="rId3"/>
          <a:srcRect t="9533" r="-1" b="19011"/>
          <a:stretch/>
        </p:blipFill>
        <p:spPr>
          <a:xfrm>
            <a:off x="0" y="19369"/>
            <a:ext cx="11741259" cy="5600205"/>
          </a:xfrm>
          <a:prstGeom prst="rect">
            <a:avLst/>
          </a:prstGeom>
        </p:spPr>
      </p:pic>
      <p:sp>
        <p:nvSpPr>
          <p:cNvPr id="10" name="Rectangle 9">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 name="ZoneTexte 3">
            <a:extLst>
              <a:ext uri="{FF2B5EF4-FFF2-40B4-BE49-F238E27FC236}">
                <a16:creationId xmlns:a16="http://schemas.microsoft.com/office/drawing/2014/main" id="{2B35A5D6-B424-447C-9DB8-D1FACDDF6F86}"/>
              </a:ext>
            </a:extLst>
          </p:cNvPr>
          <p:cNvSpPr txBox="1"/>
          <p:nvPr/>
        </p:nvSpPr>
        <p:spPr>
          <a:xfrm>
            <a:off x="2014331" y="5538210"/>
            <a:ext cx="8680174" cy="707886"/>
          </a:xfrm>
          <a:prstGeom prst="rect">
            <a:avLst/>
          </a:prstGeom>
          <a:noFill/>
        </p:spPr>
        <p:txBody>
          <a:bodyPr wrap="square" rtlCol="0">
            <a:spAutoFit/>
          </a:bodyPr>
          <a:lstStyle/>
          <a:p>
            <a:r>
              <a:rPr lang="fr-CA" sz="4000" dirty="0">
                <a:latin typeface="Abadi" panose="020B0604020104020204" pitchFamily="34" charset="0"/>
              </a:rPr>
              <a:t>Programme de travaux compensatoires</a:t>
            </a:r>
          </a:p>
        </p:txBody>
      </p:sp>
      <p:pic>
        <p:nvPicPr>
          <p:cNvPr id="17" name="Image 16">
            <a:extLst>
              <a:ext uri="{FF2B5EF4-FFF2-40B4-BE49-F238E27FC236}">
                <a16:creationId xmlns:a16="http://schemas.microsoft.com/office/drawing/2014/main" id="{DDBA5631-4233-4D63-8D68-EBFC1401EE29}"/>
              </a:ext>
            </a:extLst>
          </p:cNvPr>
          <p:cNvPicPr>
            <a:picLocks noChangeAspect="1"/>
          </p:cNvPicPr>
          <p:nvPr/>
        </p:nvPicPr>
        <p:blipFill>
          <a:blip r:embed="rId4"/>
          <a:stretch>
            <a:fillRect/>
          </a:stretch>
        </p:blipFill>
        <p:spPr>
          <a:xfrm>
            <a:off x="8138624" y="3619014"/>
            <a:ext cx="3048000" cy="1981200"/>
          </a:xfrm>
          <a:prstGeom prst="rect">
            <a:avLst/>
          </a:prstGeom>
        </p:spPr>
      </p:pic>
    </p:spTree>
    <p:extLst>
      <p:ext uri="{BB962C8B-B14F-4D97-AF65-F5344CB8AC3E}">
        <p14:creationId xmlns:p14="http://schemas.microsoft.com/office/powerpoint/2010/main" val="922381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D7B5CF8-CB75-42B2-BD2F-D49CC42C152D}"/>
              </a:ext>
            </a:extLst>
          </p:cNvPr>
          <p:cNvSpPr txBox="1"/>
          <p:nvPr/>
        </p:nvSpPr>
        <p:spPr>
          <a:xfrm>
            <a:off x="513774" y="1899684"/>
            <a:ext cx="4876801" cy="3139321"/>
          </a:xfrm>
          <a:prstGeom prst="rect">
            <a:avLst/>
          </a:prstGeom>
          <a:noFill/>
        </p:spPr>
        <p:txBody>
          <a:bodyPr wrap="square" rtlCol="0">
            <a:spAutoFit/>
          </a:bodyPr>
          <a:lstStyle/>
          <a:p>
            <a:pPr algn="ctr"/>
            <a:r>
              <a:rPr lang="fr-CA" sz="6600" dirty="0">
                <a:solidFill>
                  <a:srgbClr val="214DA5"/>
                </a:solidFill>
                <a:latin typeface="Abadi" panose="020B0604020104020204" pitchFamily="34" charset="0"/>
              </a:rPr>
              <a:t>Statistiques</a:t>
            </a:r>
          </a:p>
          <a:p>
            <a:pPr algn="ctr"/>
            <a:r>
              <a:rPr lang="fr-CA" sz="6600" dirty="0">
                <a:solidFill>
                  <a:srgbClr val="214DA5"/>
                </a:solidFill>
                <a:latin typeface="Abadi" panose="020B0604020104020204" pitchFamily="34" charset="0"/>
              </a:rPr>
              <a:t>2020-2021 </a:t>
            </a:r>
          </a:p>
          <a:p>
            <a:pPr algn="ctr"/>
            <a:r>
              <a:rPr lang="fr-CA" sz="6600" dirty="0">
                <a:solidFill>
                  <a:srgbClr val="214DA5"/>
                </a:solidFill>
                <a:latin typeface="Abadi" panose="020B0604020104020204" pitchFamily="34" charset="0"/>
              </a:rPr>
              <a:t>PTC</a:t>
            </a:r>
          </a:p>
        </p:txBody>
      </p:sp>
      <p:pic>
        <p:nvPicPr>
          <p:cNvPr id="4" name="Image 3">
            <a:extLst>
              <a:ext uri="{FF2B5EF4-FFF2-40B4-BE49-F238E27FC236}">
                <a16:creationId xmlns:a16="http://schemas.microsoft.com/office/drawing/2014/main" id="{3768E2F3-1B5B-477C-87D9-37856FB02B4E}"/>
              </a:ext>
            </a:extLst>
          </p:cNvPr>
          <p:cNvPicPr>
            <a:picLocks noChangeAspect="1"/>
          </p:cNvPicPr>
          <p:nvPr/>
        </p:nvPicPr>
        <p:blipFill>
          <a:blip r:embed="rId2"/>
          <a:stretch>
            <a:fillRect/>
          </a:stretch>
        </p:blipFill>
        <p:spPr>
          <a:xfrm>
            <a:off x="5803039" y="1099930"/>
            <a:ext cx="4648455" cy="3021496"/>
          </a:xfrm>
          <a:prstGeom prst="rect">
            <a:avLst/>
          </a:prstGeom>
        </p:spPr>
      </p:pic>
    </p:spTree>
    <p:extLst>
      <p:ext uri="{BB962C8B-B14F-4D97-AF65-F5344CB8AC3E}">
        <p14:creationId xmlns:p14="http://schemas.microsoft.com/office/powerpoint/2010/main" val="37960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AB653B7B-4BDD-4058-841C-8BD0853D87D6}"/>
              </a:ext>
            </a:extLst>
          </p:cNvPr>
          <p:cNvGraphicFramePr/>
          <p:nvPr>
            <p:extLst>
              <p:ext uri="{D42A27DB-BD31-4B8C-83A1-F6EECF244321}">
                <p14:modId xmlns:p14="http://schemas.microsoft.com/office/powerpoint/2010/main" val="2841181706"/>
              </p:ext>
            </p:extLst>
          </p:nvPr>
        </p:nvGraphicFramePr>
        <p:xfrm>
          <a:off x="485193" y="1156996"/>
          <a:ext cx="7053942" cy="4073961"/>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1625162D-C381-4F30-AB56-157CE1C82671}"/>
              </a:ext>
            </a:extLst>
          </p:cNvPr>
          <p:cNvSpPr txBox="1"/>
          <p:nvPr/>
        </p:nvSpPr>
        <p:spPr>
          <a:xfrm>
            <a:off x="485192" y="219009"/>
            <a:ext cx="713791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Dossiers reçus en 2020-2021</a:t>
            </a:r>
          </a:p>
        </p:txBody>
      </p:sp>
      <p:pic>
        <p:nvPicPr>
          <p:cNvPr id="7" name="Image 6">
            <a:extLst>
              <a:ext uri="{FF2B5EF4-FFF2-40B4-BE49-F238E27FC236}">
                <a16:creationId xmlns:a16="http://schemas.microsoft.com/office/drawing/2014/main" id="{6E171059-436C-4E2E-A483-F6721E41F6A4}"/>
              </a:ext>
            </a:extLst>
          </p:cNvPr>
          <p:cNvPicPr>
            <a:picLocks noChangeAspect="1"/>
          </p:cNvPicPr>
          <p:nvPr/>
        </p:nvPicPr>
        <p:blipFill>
          <a:blip r:embed="rId3"/>
          <a:stretch>
            <a:fillRect/>
          </a:stretch>
        </p:blipFill>
        <p:spPr>
          <a:xfrm>
            <a:off x="8350898" y="612842"/>
            <a:ext cx="2753342" cy="1789673"/>
          </a:xfrm>
          <a:prstGeom prst="rect">
            <a:avLst/>
          </a:prstGeom>
        </p:spPr>
      </p:pic>
      <p:sp>
        <p:nvSpPr>
          <p:cNvPr id="8" name="ZoneTexte 7">
            <a:extLst>
              <a:ext uri="{FF2B5EF4-FFF2-40B4-BE49-F238E27FC236}">
                <a16:creationId xmlns:a16="http://schemas.microsoft.com/office/drawing/2014/main" id="{4A237306-61FB-4D2C-A1FA-7AE67D946B4C}"/>
              </a:ext>
            </a:extLst>
          </p:cNvPr>
          <p:cNvSpPr txBox="1"/>
          <p:nvPr/>
        </p:nvSpPr>
        <p:spPr>
          <a:xfrm>
            <a:off x="8169357" y="3132047"/>
            <a:ext cx="3116424"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167 provinciaux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187 municipaux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Total dossiers reçus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354</a:t>
            </a:r>
          </a:p>
        </p:txBody>
      </p:sp>
    </p:spTree>
    <p:extLst>
      <p:ext uri="{BB962C8B-B14F-4D97-AF65-F5344CB8AC3E}">
        <p14:creationId xmlns:p14="http://schemas.microsoft.com/office/powerpoint/2010/main" val="742214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C68CF468-25D1-4C09-9E92-9C75E9948E39}"/>
              </a:ext>
            </a:extLst>
          </p:cNvPr>
          <p:cNvGraphicFramePr/>
          <p:nvPr>
            <p:extLst>
              <p:ext uri="{D42A27DB-BD31-4B8C-83A1-F6EECF244321}">
                <p14:modId xmlns:p14="http://schemas.microsoft.com/office/powerpoint/2010/main" val="2690650429"/>
              </p:ext>
            </p:extLst>
          </p:nvPr>
        </p:nvGraphicFramePr>
        <p:xfrm>
          <a:off x="327172" y="1140903"/>
          <a:ext cx="7692704" cy="4124708"/>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AC2F2B14-F91B-4FE1-9978-D33C207A0398}"/>
              </a:ext>
            </a:extLst>
          </p:cNvPr>
          <p:cNvSpPr txBox="1"/>
          <p:nvPr/>
        </p:nvSpPr>
        <p:spPr>
          <a:xfrm>
            <a:off x="8294915" y="2712400"/>
            <a:ext cx="3194720" cy="1938992"/>
          </a:xfrm>
          <a:prstGeom prst="rect">
            <a:avLst/>
          </a:prstGeom>
          <a:noFill/>
        </p:spPr>
        <p:txBody>
          <a:bodyPr wrap="square" rtlCol="0">
            <a:spAutoFit/>
          </a:bodyPr>
          <a:lstStyle/>
          <a:p>
            <a:pPr algn="ctr"/>
            <a:r>
              <a:rPr lang="fr-CA" sz="2000" dirty="0">
                <a:latin typeface="Abadi" panose="020B0604020104020204" pitchFamily="34" charset="0"/>
              </a:rPr>
              <a:t>259 dossiers succès</a:t>
            </a:r>
          </a:p>
          <a:p>
            <a:pPr algn="ctr"/>
            <a:r>
              <a:rPr lang="fr-CA" sz="2000" dirty="0">
                <a:latin typeface="Abadi" panose="020B0604020104020204" pitchFamily="34" charset="0"/>
              </a:rPr>
              <a:t>89 dossiers échec</a:t>
            </a:r>
          </a:p>
          <a:p>
            <a:pPr algn="ctr"/>
            <a:r>
              <a:rPr lang="fr-CA" sz="2000" dirty="0">
                <a:latin typeface="Abadi" panose="020B0604020104020204" pitchFamily="34" charset="0"/>
              </a:rPr>
              <a:t>51 dossier entente de remboursement</a:t>
            </a:r>
          </a:p>
          <a:p>
            <a:pPr algn="ctr"/>
            <a:r>
              <a:rPr lang="fr-CA" sz="2000" b="1" dirty="0">
                <a:latin typeface="Abadi" panose="020B0604020104020204" pitchFamily="34" charset="0"/>
              </a:rPr>
              <a:t>TOTAL dossiers fermés</a:t>
            </a:r>
          </a:p>
          <a:p>
            <a:pPr algn="ctr"/>
            <a:r>
              <a:rPr lang="fr-CA" sz="2000" b="1" dirty="0">
                <a:latin typeface="Abadi" panose="020B0604020104020204" pitchFamily="34" charset="0"/>
              </a:rPr>
              <a:t>399</a:t>
            </a:r>
          </a:p>
        </p:txBody>
      </p:sp>
      <p:pic>
        <p:nvPicPr>
          <p:cNvPr id="7" name="Image 6">
            <a:extLst>
              <a:ext uri="{FF2B5EF4-FFF2-40B4-BE49-F238E27FC236}">
                <a16:creationId xmlns:a16="http://schemas.microsoft.com/office/drawing/2014/main" id="{E85666C9-8E21-42B5-9664-7AB50B3F6AC4}"/>
              </a:ext>
            </a:extLst>
          </p:cNvPr>
          <p:cNvPicPr>
            <a:picLocks noChangeAspect="1"/>
          </p:cNvPicPr>
          <p:nvPr/>
        </p:nvPicPr>
        <p:blipFill>
          <a:blip r:embed="rId3"/>
          <a:stretch>
            <a:fillRect/>
          </a:stretch>
        </p:blipFill>
        <p:spPr>
          <a:xfrm>
            <a:off x="8680174" y="509668"/>
            <a:ext cx="2610678" cy="1696941"/>
          </a:xfrm>
          <a:prstGeom prst="rect">
            <a:avLst/>
          </a:prstGeom>
        </p:spPr>
      </p:pic>
      <p:sp>
        <p:nvSpPr>
          <p:cNvPr id="6" name="ZoneTexte 5">
            <a:extLst>
              <a:ext uri="{FF2B5EF4-FFF2-40B4-BE49-F238E27FC236}">
                <a16:creationId xmlns:a16="http://schemas.microsoft.com/office/drawing/2014/main" id="{96FEA068-A7EA-40FB-B377-B381D97A270E}"/>
              </a:ext>
            </a:extLst>
          </p:cNvPr>
          <p:cNvSpPr txBox="1"/>
          <p:nvPr/>
        </p:nvSpPr>
        <p:spPr>
          <a:xfrm>
            <a:off x="327172" y="268950"/>
            <a:ext cx="7445228"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Dossiers fermés en 2020-2021</a:t>
            </a:r>
          </a:p>
        </p:txBody>
      </p:sp>
    </p:spTree>
    <p:extLst>
      <p:ext uri="{BB962C8B-B14F-4D97-AF65-F5344CB8AC3E}">
        <p14:creationId xmlns:p14="http://schemas.microsoft.com/office/powerpoint/2010/main" val="3702543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7FEC2D-5AFB-45CF-81DE-7599437E01F0}"/>
              </a:ext>
            </a:extLst>
          </p:cNvPr>
          <p:cNvSpPr txBox="1"/>
          <p:nvPr/>
        </p:nvSpPr>
        <p:spPr>
          <a:xfrm>
            <a:off x="385894" y="283227"/>
            <a:ext cx="8282609" cy="707886"/>
          </a:xfrm>
          <a:prstGeom prst="rect">
            <a:avLst/>
          </a:prstGeom>
          <a:noFill/>
        </p:spPr>
        <p:txBody>
          <a:bodyPr wrap="square" rtlCol="0">
            <a:spAutoFit/>
          </a:bodyPr>
          <a:lstStyle/>
          <a:p>
            <a:r>
              <a:rPr lang="fr-CA" sz="4000" dirty="0">
                <a:latin typeface="Aharoni" panose="02010803020104030203" pitchFamily="2" charset="-79"/>
                <a:cs typeface="Aharoni" panose="02010803020104030203" pitchFamily="2" charset="-79"/>
              </a:rPr>
              <a:t>Heures effectuées en 2020-2021</a:t>
            </a:r>
          </a:p>
        </p:txBody>
      </p:sp>
      <p:pic>
        <p:nvPicPr>
          <p:cNvPr id="4" name="Image 3">
            <a:extLst>
              <a:ext uri="{FF2B5EF4-FFF2-40B4-BE49-F238E27FC236}">
                <a16:creationId xmlns:a16="http://schemas.microsoft.com/office/drawing/2014/main" id="{261D99A7-8A04-4684-B3D4-5A891786FF88}"/>
              </a:ext>
            </a:extLst>
          </p:cNvPr>
          <p:cNvPicPr>
            <a:picLocks noChangeAspect="1"/>
          </p:cNvPicPr>
          <p:nvPr/>
        </p:nvPicPr>
        <p:blipFill>
          <a:blip r:embed="rId2"/>
          <a:stretch>
            <a:fillRect/>
          </a:stretch>
        </p:blipFill>
        <p:spPr>
          <a:xfrm>
            <a:off x="8322365" y="195470"/>
            <a:ext cx="3048000" cy="1981200"/>
          </a:xfrm>
          <a:prstGeom prst="rect">
            <a:avLst/>
          </a:prstGeom>
        </p:spPr>
      </p:pic>
      <p:graphicFrame>
        <p:nvGraphicFramePr>
          <p:cNvPr id="7" name="Graphique 6">
            <a:extLst>
              <a:ext uri="{FF2B5EF4-FFF2-40B4-BE49-F238E27FC236}">
                <a16:creationId xmlns:a16="http://schemas.microsoft.com/office/drawing/2014/main" id="{C97517EF-E796-416C-A13D-AE7B52DD19B3}"/>
              </a:ext>
            </a:extLst>
          </p:cNvPr>
          <p:cNvGraphicFramePr/>
          <p:nvPr>
            <p:extLst>
              <p:ext uri="{D42A27DB-BD31-4B8C-83A1-F6EECF244321}">
                <p14:modId xmlns:p14="http://schemas.microsoft.com/office/powerpoint/2010/main" val="252319269"/>
              </p:ext>
            </p:extLst>
          </p:nvPr>
        </p:nvGraphicFramePr>
        <p:xfrm>
          <a:off x="385894" y="1269961"/>
          <a:ext cx="6462764" cy="3998326"/>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B04D8EE6-CE97-4926-A614-FBBED752B12C}"/>
              </a:ext>
            </a:extLst>
          </p:cNvPr>
          <p:cNvSpPr txBox="1"/>
          <p:nvPr/>
        </p:nvSpPr>
        <p:spPr>
          <a:xfrm>
            <a:off x="7235687" y="2370922"/>
            <a:ext cx="4134678" cy="2862322"/>
          </a:xfrm>
          <a:prstGeom prst="rect">
            <a:avLst/>
          </a:prstGeom>
          <a:noFill/>
        </p:spPr>
        <p:txBody>
          <a:bodyPr wrap="square" rtlCol="0">
            <a:spAutoFit/>
          </a:bodyPr>
          <a:lstStyle/>
          <a:p>
            <a:pPr algn="ctr"/>
            <a:r>
              <a:rPr lang="fr-CA" dirty="0">
                <a:latin typeface="Abadi" panose="020B0604020104020204" pitchFamily="34" charset="0"/>
              </a:rPr>
              <a:t>18 862 heures au provincial</a:t>
            </a:r>
          </a:p>
          <a:p>
            <a:pPr algn="ctr"/>
            <a:r>
              <a:rPr lang="fr-CA" dirty="0">
                <a:latin typeface="Abadi" panose="020B0604020104020204" pitchFamily="34" charset="0"/>
              </a:rPr>
              <a:t>18 109 heures au municipal</a:t>
            </a:r>
          </a:p>
          <a:p>
            <a:pPr algn="ctr"/>
            <a:r>
              <a:rPr lang="fr-CA" dirty="0">
                <a:latin typeface="Abadi" panose="020B0604020104020204" pitchFamily="34" charset="0"/>
              </a:rPr>
              <a:t>ont été effectuées </a:t>
            </a:r>
          </a:p>
          <a:p>
            <a:pPr algn="ctr"/>
            <a:r>
              <a:rPr lang="fr-CA" dirty="0">
                <a:latin typeface="Abadi" panose="020B0604020104020204" pitchFamily="34" charset="0"/>
              </a:rPr>
              <a:t>pour l’année 2020-2021 </a:t>
            </a:r>
          </a:p>
          <a:p>
            <a:pPr algn="ctr"/>
            <a:r>
              <a:rPr lang="fr-CA" dirty="0">
                <a:latin typeface="Abadi" panose="020B0604020104020204" pitchFamily="34" charset="0"/>
              </a:rPr>
              <a:t>dans des OSBL, paroisses, municipalités etc. dans les districts judiciaires de Trois-Rivières, St-Maurice, </a:t>
            </a:r>
            <a:r>
              <a:rPr lang="fr-CA" dirty="0" err="1">
                <a:latin typeface="Abadi" panose="020B0604020104020204" pitchFamily="34" charset="0"/>
              </a:rPr>
              <a:t>Arthabaska</a:t>
            </a:r>
            <a:r>
              <a:rPr lang="fr-CA" dirty="0">
                <a:latin typeface="Abadi" panose="020B0604020104020204" pitchFamily="34" charset="0"/>
              </a:rPr>
              <a:t> et Drummondville.</a:t>
            </a:r>
          </a:p>
          <a:p>
            <a:pPr algn="ctr"/>
            <a:r>
              <a:rPr lang="fr-CA" b="1" dirty="0">
                <a:latin typeface="Abadi" panose="020B0604020104020204" pitchFamily="34" charset="0"/>
              </a:rPr>
              <a:t>Total heures effectuées</a:t>
            </a:r>
          </a:p>
          <a:p>
            <a:pPr algn="ctr"/>
            <a:r>
              <a:rPr lang="fr-CA" b="1" dirty="0">
                <a:latin typeface="Abadi" panose="020B0604020104020204" pitchFamily="34" charset="0"/>
              </a:rPr>
              <a:t>36 971</a:t>
            </a:r>
          </a:p>
        </p:txBody>
      </p:sp>
    </p:spTree>
    <p:extLst>
      <p:ext uri="{BB962C8B-B14F-4D97-AF65-F5344CB8AC3E}">
        <p14:creationId xmlns:p14="http://schemas.microsoft.com/office/powerpoint/2010/main" val="3301368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Nuages sur une route">
            <a:extLst>
              <a:ext uri="{FF2B5EF4-FFF2-40B4-BE49-F238E27FC236}">
                <a16:creationId xmlns:a16="http://schemas.microsoft.com/office/drawing/2014/main" id="{F4ECE0E6-84F2-41D3-9D4C-5E639A8E511C}"/>
              </a:ext>
            </a:extLst>
          </p:cNvPr>
          <p:cNvPicPr>
            <a:picLocks noChangeAspect="1"/>
          </p:cNvPicPr>
          <p:nvPr/>
        </p:nvPicPr>
        <p:blipFill>
          <a:blip r:embed="rId2"/>
          <a:stretch>
            <a:fillRect/>
          </a:stretch>
        </p:blipFill>
        <p:spPr>
          <a:xfrm>
            <a:off x="-1" y="0"/>
            <a:ext cx="11720945" cy="5611091"/>
          </a:xfrm>
          <a:prstGeom prst="rect">
            <a:avLst/>
          </a:prstGeom>
        </p:spPr>
      </p:pic>
      <p:pic>
        <p:nvPicPr>
          <p:cNvPr id="3" name="Image 2">
            <a:extLst>
              <a:ext uri="{FF2B5EF4-FFF2-40B4-BE49-F238E27FC236}">
                <a16:creationId xmlns:a16="http://schemas.microsoft.com/office/drawing/2014/main" id="{8C285C61-9BE1-4748-80B9-17790904ABE8}"/>
              </a:ext>
            </a:extLst>
          </p:cNvPr>
          <p:cNvPicPr>
            <a:picLocks noChangeAspect="1"/>
          </p:cNvPicPr>
          <p:nvPr/>
        </p:nvPicPr>
        <p:blipFill>
          <a:blip r:embed="rId3"/>
          <a:stretch>
            <a:fillRect/>
          </a:stretch>
        </p:blipFill>
        <p:spPr>
          <a:xfrm>
            <a:off x="5578290" y="618066"/>
            <a:ext cx="5699310" cy="3704551"/>
          </a:xfrm>
          <a:prstGeom prst="rect">
            <a:avLst/>
          </a:prstGeom>
        </p:spPr>
      </p:pic>
      <p:sp>
        <p:nvSpPr>
          <p:cNvPr id="4" name="ZoneTexte 3">
            <a:extLst>
              <a:ext uri="{FF2B5EF4-FFF2-40B4-BE49-F238E27FC236}">
                <a16:creationId xmlns:a16="http://schemas.microsoft.com/office/drawing/2014/main" id="{835B7DD8-F318-46B9-9A9C-C26472F178B2}"/>
              </a:ext>
            </a:extLst>
          </p:cNvPr>
          <p:cNvSpPr txBox="1"/>
          <p:nvPr/>
        </p:nvSpPr>
        <p:spPr>
          <a:xfrm>
            <a:off x="592493" y="3260788"/>
            <a:ext cx="5721927" cy="2123658"/>
          </a:xfrm>
          <a:prstGeom prst="rect">
            <a:avLst/>
          </a:prstGeom>
          <a:noFill/>
        </p:spPr>
        <p:txBody>
          <a:bodyPr wrap="square" rtlCol="0">
            <a:spAutoFit/>
          </a:bodyPr>
          <a:lstStyle/>
          <a:p>
            <a:r>
              <a:rPr lang="fr-CA" sz="4400" dirty="0">
                <a:latin typeface="Abadi" panose="020B0604020104020204" pitchFamily="34" charset="0"/>
              </a:rPr>
              <a:t>Visites des </a:t>
            </a:r>
          </a:p>
          <a:p>
            <a:r>
              <a:rPr lang="fr-CA" sz="4400" dirty="0">
                <a:latin typeface="Abadi" panose="020B0604020104020204" pitchFamily="34" charset="0"/>
              </a:rPr>
              <a:t>organismes d’accueil</a:t>
            </a:r>
          </a:p>
          <a:p>
            <a:r>
              <a:rPr lang="fr-CA" sz="4400" dirty="0">
                <a:latin typeface="Abadi" panose="020B0604020104020204" pitchFamily="34" charset="0"/>
              </a:rPr>
              <a:t>2020-2021</a:t>
            </a:r>
          </a:p>
        </p:txBody>
      </p:sp>
    </p:spTree>
    <p:extLst>
      <p:ext uri="{BB962C8B-B14F-4D97-AF65-F5344CB8AC3E}">
        <p14:creationId xmlns:p14="http://schemas.microsoft.com/office/powerpoint/2010/main" val="3489509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3" name="Image 2" descr="Art de papiers colorés en forme de cœur">
            <a:extLst>
              <a:ext uri="{FF2B5EF4-FFF2-40B4-BE49-F238E27FC236}">
                <a16:creationId xmlns:a16="http://schemas.microsoft.com/office/drawing/2014/main" id="{8D00E2F1-5A78-47E6-92A8-83EA23A9473A}"/>
              </a:ext>
            </a:extLst>
          </p:cNvPr>
          <p:cNvPicPr>
            <a:picLocks noChangeAspect="1"/>
          </p:cNvPicPr>
          <p:nvPr/>
        </p:nvPicPr>
        <p:blipFill rotWithShape="1">
          <a:blip r:embed="rId3"/>
          <a:srcRect t="12717" r="-1" b="15827"/>
          <a:stretch/>
        </p:blipFill>
        <p:spPr>
          <a:xfrm>
            <a:off x="-32012" y="19369"/>
            <a:ext cx="11741259" cy="5600205"/>
          </a:xfrm>
          <a:prstGeom prst="rect">
            <a:avLst/>
          </a:prstGeom>
        </p:spPr>
      </p:pic>
      <p:sp>
        <p:nvSpPr>
          <p:cNvPr id="10" name="Rectangle 9">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 name="Rectangle 4">
            <a:extLst>
              <a:ext uri="{FF2B5EF4-FFF2-40B4-BE49-F238E27FC236}">
                <a16:creationId xmlns:a16="http://schemas.microsoft.com/office/drawing/2014/main" id="{37757FDD-EDF7-4BD3-B5D5-FC9E6F344D5E}"/>
              </a:ext>
            </a:extLst>
          </p:cNvPr>
          <p:cNvSpPr/>
          <p:nvPr/>
        </p:nvSpPr>
        <p:spPr>
          <a:xfrm>
            <a:off x="3232298" y="138223"/>
            <a:ext cx="4919714" cy="923330"/>
          </a:xfrm>
          <a:prstGeom prst="rect">
            <a:avLst/>
          </a:prstGeom>
          <a:noFill/>
        </p:spPr>
        <p:txBody>
          <a:bodyPr wrap="square" lIns="91440" tIns="45720" rIns="91440" bIns="45720">
            <a:spAutoFit/>
          </a:bodyPr>
          <a:lstStyle/>
          <a:p>
            <a:pPr algn="ctr"/>
            <a:r>
              <a:rPr lang="fr-FR" sz="5400" b="0" cap="none" spc="0">
                <a:ln w="0"/>
                <a:solidFill>
                  <a:schemeClr val="tx1"/>
                </a:solidFill>
                <a:effectLst>
                  <a:outerShdw blurRad="38100" dist="19050" dir="2700000" algn="tl" rotWithShape="0">
                    <a:schemeClr val="dk1">
                      <a:alpha val="40000"/>
                    </a:schemeClr>
                  </a:outerShdw>
                </a:effectLst>
              </a:rPr>
              <a:t>Merci !!</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6" name="ZoneTexte 5">
            <a:extLst>
              <a:ext uri="{FF2B5EF4-FFF2-40B4-BE49-F238E27FC236}">
                <a16:creationId xmlns:a16="http://schemas.microsoft.com/office/drawing/2014/main" id="{295BEC0C-DAEA-43C2-B728-3E5992C7CED8}"/>
              </a:ext>
            </a:extLst>
          </p:cNvPr>
          <p:cNvSpPr txBox="1"/>
          <p:nvPr/>
        </p:nvSpPr>
        <p:spPr>
          <a:xfrm>
            <a:off x="1325462" y="1238426"/>
            <a:ext cx="8707700" cy="3108543"/>
          </a:xfrm>
          <a:prstGeom prst="rect">
            <a:avLst/>
          </a:prstGeom>
          <a:noFill/>
          <a:ln>
            <a:noFill/>
          </a:ln>
        </p:spPr>
        <p:txBody>
          <a:bodyPr wrap="square" rtlCol="0">
            <a:spAutoFit/>
          </a:bodyPr>
          <a:lstStyle/>
          <a:p>
            <a:pPr algn="ctr"/>
            <a:r>
              <a:rPr lang="fr-CA" sz="2800" b="1" dirty="0">
                <a:latin typeface="Abadi" panose="020B0604020104020204" pitchFamily="34" charset="0"/>
              </a:rPr>
              <a:t>à nos organismes d’accueil</a:t>
            </a:r>
          </a:p>
          <a:p>
            <a:pPr algn="ctr"/>
            <a:r>
              <a:rPr lang="fr-CA" sz="2800" b="1" dirty="0">
                <a:latin typeface="Abadi" panose="020B0604020104020204" pitchFamily="34" charset="0"/>
              </a:rPr>
              <a:t>pour leur implication au</a:t>
            </a:r>
          </a:p>
          <a:p>
            <a:pPr algn="ctr"/>
            <a:r>
              <a:rPr lang="fr-CA" sz="2800" b="1" dirty="0">
                <a:latin typeface="Abadi" panose="020B0604020104020204" pitchFamily="34" charset="0"/>
              </a:rPr>
              <a:t>Programme de travaux compensatoires.</a:t>
            </a:r>
          </a:p>
          <a:p>
            <a:pPr algn="ctr"/>
            <a:r>
              <a:rPr lang="fr-CA" sz="2800" b="1" dirty="0">
                <a:latin typeface="Abadi" panose="020B0604020104020204" pitchFamily="34" charset="0"/>
              </a:rPr>
              <a:t>347 placements fait en 2020-2021</a:t>
            </a:r>
          </a:p>
          <a:p>
            <a:pPr algn="ctr"/>
            <a:r>
              <a:rPr lang="fr-CA" sz="2800" b="1" dirty="0">
                <a:latin typeface="Abadi" panose="020B0604020104020204" pitchFamily="34" charset="0"/>
              </a:rPr>
              <a:t>de personnes ayant des</a:t>
            </a:r>
          </a:p>
          <a:p>
            <a:pPr algn="ctr"/>
            <a:r>
              <a:rPr lang="fr-CA" sz="2800" b="1" dirty="0">
                <a:latin typeface="Abadi" panose="020B0604020104020204" pitchFamily="34" charset="0"/>
              </a:rPr>
              <a:t>Travaux compensatoires à effectuer,</a:t>
            </a:r>
          </a:p>
          <a:p>
            <a:pPr algn="ctr"/>
            <a:r>
              <a:rPr lang="fr-CA" sz="2800" b="1" dirty="0">
                <a:latin typeface="Abadi" panose="020B0604020104020204" pitchFamily="34" charset="0"/>
              </a:rPr>
              <a:t>malgré les contraintes et restrictions </a:t>
            </a:r>
            <a:r>
              <a:rPr lang="fr-CA" sz="2800" b="1" dirty="0" err="1">
                <a:latin typeface="Abadi" panose="020B0604020104020204" pitchFamily="34" charset="0"/>
              </a:rPr>
              <a:t>dûes</a:t>
            </a:r>
            <a:r>
              <a:rPr lang="fr-CA" sz="2800" b="1" dirty="0">
                <a:latin typeface="Abadi" panose="020B0604020104020204" pitchFamily="34" charset="0"/>
              </a:rPr>
              <a:t> à la pandémie</a:t>
            </a:r>
          </a:p>
        </p:txBody>
      </p:sp>
    </p:spTree>
    <p:extLst>
      <p:ext uri="{BB962C8B-B14F-4D97-AF65-F5344CB8AC3E}">
        <p14:creationId xmlns:p14="http://schemas.microsoft.com/office/powerpoint/2010/main" val="27913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5"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6" name="Espace réservé pour une image  5" descr="Une image contenant mur, intérieur, zone, meubles&#10;&#10;Description générée automatiquement">
            <a:extLst>
              <a:ext uri="{FF2B5EF4-FFF2-40B4-BE49-F238E27FC236}">
                <a16:creationId xmlns:a16="http://schemas.microsoft.com/office/drawing/2014/main" id="{C50EE0AA-393D-42C8-8282-65B873D0F145}"/>
              </a:ext>
            </a:extLst>
          </p:cNvPr>
          <p:cNvPicPr>
            <a:picLocks noGrp="1" noChangeAspect="1"/>
          </p:cNvPicPr>
          <p:nvPr>
            <p:ph type="pic" idx="1"/>
          </p:nvPr>
        </p:nvPicPr>
        <p:blipFill rotWithShape="1">
          <a:blip r:embed="rId4"/>
          <a:srcRect t="50918" r="9091" b="5361"/>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CDC8BCFB-B092-4D3E-BA0A-9843CC993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609600"/>
            <a:ext cx="7554140" cy="5638800"/>
          </a:xfrm>
          <a:prstGeom prst="rect">
            <a:avLst/>
          </a:pr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C9AF59F-BCD4-4FEB-8492-3BF8D7EC4FCD}"/>
              </a:ext>
            </a:extLst>
          </p:cNvPr>
          <p:cNvSpPr>
            <a:spLocks noGrp="1"/>
          </p:cNvSpPr>
          <p:nvPr>
            <p:ph type="title"/>
          </p:nvPr>
        </p:nvSpPr>
        <p:spPr>
          <a:xfrm>
            <a:off x="685801" y="970986"/>
            <a:ext cx="6397155" cy="780721"/>
          </a:xfrm>
        </p:spPr>
        <p:txBody>
          <a:bodyPr vert="horz" lIns="91440" tIns="45720" rIns="91440" bIns="45720" rtlCol="0" anchor="ctr">
            <a:normAutofit/>
          </a:bodyPr>
          <a:lstStyle/>
          <a:p>
            <a:pPr algn="l"/>
            <a:r>
              <a:rPr lang="en-US" sz="2400" dirty="0" err="1">
                <a:solidFill>
                  <a:schemeClr val="bg1"/>
                </a:solidFill>
              </a:rPr>
              <a:t>Membres</a:t>
            </a:r>
            <a:r>
              <a:rPr lang="en-US" sz="2400" dirty="0">
                <a:solidFill>
                  <a:schemeClr val="bg1"/>
                </a:solidFill>
              </a:rPr>
              <a:t> du conseil </a:t>
            </a:r>
            <a:r>
              <a:rPr lang="en-US" sz="2400" dirty="0" err="1">
                <a:solidFill>
                  <a:schemeClr val="bg1"/>
                </a:solidFill>
              </a:rPr>
              <a:t>d’administration</a:t>
            </a:r>
            <a:endParaRPr lang="en-US" sz="2400" dirty="0">
              <a:solidFill>
                <a:schemeClr val="bg1"/>
              </a:solidFill>
            </a:endParaRPr>
          </a:p>
        </p:txBody>
      </p:sp>
      <p:sp>
        <p:nvSpPr>
          <p:cNvPr id="4" name="Espace réservé du texte 3">
            <a:extLst>
              <a:ext uri="{FF2B5EF4-FFF2-40B4-BE49-F238E27FC236}">
                <a16:creationId xmlns:a16="http://schemas.microsoft.com/office/drawing/2014/main" id="{2E35A2AA-360D-46DF-B489-27126E1320B1}"/>
              </a:ext>
            </a:extLst>
          </p:cNvPr>
          <p:cNvSpPr>
            <a:spLocks noGrp="1"/>
          </p:cNvSpPr>
          <p:nvPr>
            <p:ph type="body" sz="half" idx="2"/>
          </p:nvPr>
        </p:nvSpPr>
        <p:spPr>
          <a:xfrm>
            <a:off x="685801" y="2047992"/>
            <a:ext cx="6397155" cy="3638433"/>
          </a:xfrm>
        </p:spPr>
        <p:txBody>
          <a:bodyPr vert="horz" lIns="91440" tIns="45720" rIns="91440" bIns="45720" rtlCol="0" anchor="ctr">
            <a:normAutofit/>
          </a:bodyPr>
          <a:lstStyle/>
          <a:p>
            <a:pPr algn="l"/>
            <a:endParaRPr lang="en-US" dirty="0">
              <a:solidFill>
                <a:schemeClr val="bg1"/>
              </a:solidFill>
            </a:endParaRPr>
          </a:p>
        </p:txBody>
      </p:sp>
      <p:pic>
        <p:nvPicPr>
          <p:cNvPr id="17" name="Picture 6">
            <a:extLst>
              <a:ext uri="{FF2B5EF4-FFF2-40B4-BE49-F238E27FC236}">
                <a16:creationId xmlns:a16="http://schemas.microsoft.com/office/drawing/2014/main" id="{43D743DD-8C03-4B48-9218-5D93B6FAB4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7558"/>
          <a:stretch/>
        </p:blipFill>
        <p:spPr bwMode="auto">
          <a:xfrm>
            <a:off x="966479" y="2079416"/>
            <a:ext cx="1198460" cy="1207526"/>
          </a:xfrm>
          <a:prstGeom prst="rect">
            <a:avLst/>
          </a:prstGeom>
          <a:ln>
            <a:noFill/>
          </a:ln>
          <a:effectLst>
            <a:outerShdw blurRad="292100" dist="139700" dir="2700000" algn="tl" rotWithShape="0">
              <a:srgbClr val="333333">
                <a:alpha val="65000"/>
              </a:srgbClr>
            </a:outerShdw>
          </a:effectLst>
        </p:spPr>
      </p:pic>
      <p:pic>
        <p:nvPicPr>
          <p:cNvPr id="19" name="Picture 2" descr="C:\Users\Client01\Documents\porte document\APMCQ\Rapport d'activités\Jonathan.jpg">
            <a:extLst>
              <a:ext uri="{FF2B5EF4-FFF2-40B4-BE49-F238E27FC236}">
                <a16:creationId xmlns:a16="http://schemas.microsoft.com/office/drawing/2014/main" id="{680136E4-07E8-4C07-890E-44D90D303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777" r="26456" b="44680"/>
          <a:stretch/>
        </p:blipFill>
        <p:spPr bwMode="auto">
          <a:xfrm>
            <a:off x="3063356" y="2061680"/>
            <a:ext cx="1198459" cy="1225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C:\Users\Client01\Desktop\Photos I Phone\IMG_1158.JPG">
            <a:extLst>
              <a:ext uri="{FF2B5EF4-FFF2-40B4-BE49-F238E27FC236}">
                <a16:creationId xmlns:a16="http://schemas.microsoft.com/office/drawing/2014/main" id="{C27FB4C8-A014-40CB-BB1F-831AAC49DD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730" t="22863" r="17617" b="20041"/>
          <a:stretch/>
        </p:blipFill>
        <p:spPr bwMode="auto">
          <a:xfrm>
            <a:off x="5319530" y="2047992"/>
            <a:ext cx="1083436" cy="1368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8" descr="C:\Users\Client01\Documents\porte document\APMCQ\Rapport d'activités\Rémi.jpg">
            <a:extLst>
              <a:ext uri="{FF2B5EF4-FFF2-40B4-BE49-F238E27FC236}">
                <a16:creationId xmlns:a16="http://schemas.microsoft.com/office/drawing/2014/main" id="{4E661D1A-A4C4-4A7D-96BB-8767315F7D9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401" t="5326" r="31874" b="44358"/>
          <a:stretch/>
        </p:blipFill>
        <p:spPr bwMode="auto">
          <a:xfrm>
            <a:off x="926431" y="4126295"/>
            <a:ext cx="1069108" cy="1034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21">
            <a:extLst>
              <a:ext uri="{FF2B5EF4-FFF2-40B4-BE49-F238E27FC236}">
                <a16:creationId xmlns:a16="http://schemas.microsoft.com/office/drawing/2014/main" id="{12FD22A5-45E8-4695-AADF-32BF4F62AE8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666" t="6790" r="57084" b="58889"/>
          <a:stretch/>
        </p:blipFill>
        <p:spPr>
          <a:xfrm>
            <a:off x="3063356" y="4075271"/>
            <a:ext cx="1040657" cy="1116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852E1C38-E027-46D9-AB9C-A0052DDD3605}"/>
              </a:ext>
            </a:extLst>
          </p:cNvPr>
          <p:cNvSpPr/>
          <p:nvPr/>
        </p:nvSpPr>
        <p:spPr>
          <a:xfrm>
            <a:off x="903055" y="3292696"/>
            <a:ext cx="1261884" cy="461665"/>
          </a:xfrm>
          <a:prstGeom prst="rect">
            <a:avLst/>
          </a:prstGeom>
          <a:noFill/>
        </p:spPr>
        <p:txBody>
          <a:bodyPr wrap="none" lIns="91440" tIns="45720" rIns="91440" bIns="45720">
            <a:spAutoFit/>
          </a:bodyPr>
          <a:lstStyle/>
          <a:p>
            <a:pPr algn="ctr"/>
            <a:r>
              <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rPr>
              <a:t>Fernand Verrier</a:t>
            </a:r>
          </a:p>
          <a:p>
            <a:pPr algn="ctr"/>
            <a:r>
              <a:rPr lang="fr-FR" sz="1200" b="1" spc="50" dirty="0">
                <a:ln w="9525" cmpd="sng">
                  <a:solidFill>
                    <a:schemeClr val="accent1"/>
                  </a:solidFill>
                  <a:prstDash val="solid"/>
                </a:ln>
                <a:solidFill>
                  <a:srgbClr val="70AD47">
                    <a:tint val="1000"/>
                  </a:srgbClr>
                </a:solidFill>
                <a:effectLst>
                  <a:glow rad="38100">
                    <a:schemeClr val="accent1">
                      <a:alpha val="40000"/>
                    </a:schemeClr>
                  </a:glow>
                </a:effectLst>
              </a:rPr>
              <a:t>Président</a:t>
            </a:r>
            <a:endPar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3" name="Rectangle 22">
            <a:extLst>
              <a:ext uri="{FF2B5EF4-FFF2-40B4-BE49-F238E27FC236}">
                <a16:creationId xmlns:a16="http://schemas.microsoft.com/office/drawing/2014/main" id="{552AF86A-06FB-4D29-ACED-610A69C38DFC}"/>
              </a:ext>
            </a:extLst>
          </p:cNvPr>
          <p:cNvSpPr/>
          <p:nvPr/>
        </p:nvSpPr>
        <p:spPr>
          <a:xfrm>
            <a:off x="2822452" y="3308806"/>
            <a:ext cx="1680267" cy="461665"/>
          </a:xfrm>
          <a:prstGeom prst="rect">
            <a:avLst/>
          </a:prstGeom>
          <a:noFill/>
        </p:spPr>
        <p:txBody>
          <a:bodyPr wrap="none" lIns="91440" tIns="45720" rIns="91440" bIns="45720">
            <a:spAutoFit/>
          </a:bodyPr>
          <a:lstStyle/>
          <a:p>
            <a:pPr algn="ctr"/>
            <a:r>
              <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rPr>
              <a:t>Jonathan Lamontagne</a:t>
            </a:r>
            <a:endParaRPr lang="fr-FR" sz="1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fr-FR" sz="1200" b="1" spc="50" dirty="0">
                <a:ln w="9525" cmpd="sng">
                  <a:solidFill>
                    <a:schemeClr val="accent1"/>
                  </a:solidFill>
                  <a:prstDash val="solid"/>
                </a:ln>
                <a:solidFill>
                  <a:srgbClr val="70AD47">
                    <a:tint val="1000"/>
                  </a:srgbClr>
                </a:solidFill>
                <a:effectLst>
                  <a:glow rad="38100">
                    <a:schemeClr val="accent1">
                      <a:alpha val="40000"/>
                    </a:schemeClr>
                  </a:glow>
                </a:effectLst>
              </a:rPr>
              <a:t>Vice-président</a:t>
            </a:r>
            <a:endPar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6" name="Rectangle 25">
            <a:extLst>
              <a:ext uri="{FF2B5EF4-FFF2-40B4-BE49-F238E27FC236}">
                <a16:creationId xmlns:a16="http://schemas.microsoft.com/office/drawing/2014/main" id="{ED053673-0461-440A-BCF8-90664F604CE6}"/>
              </a:ext>
            </a:extLst>
          </p:cNvPr>
          <p:cNvSpPr/>
          <p:nvPr/>
        </p:nvSpPr>
        <p:spPr>
          <a:xfrm>
            <a:off x="5069205" y="3464695"/>
            <a:ext cx="1584088" cy="461665"/>
          </a:xfrm>
          <a:prstGeom prst="rect">
            <a:avLst/>
          </a:prstGeom>
          <a:noFill/>
        </p:spPr>
        <p:txBody>
          <a:bodyPr wrap="none" lIns="91440" tIns="45720" rIns="91440" bIns="45720">
            <a:spAutoFit/>
          </a:bodyPr>
          <a:lstStyle/>
          <a:p>
            <a:pPr algn="ctr"/>
            <a:r>
              <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rPr>
              <a:t>Frédéric Langlois</a:t>
            </a:r>
          </a:p>
          <a:p>
            <a:pPr algn="ctr"/>
            <a:r>
              <a:rPr lang="fr-FR" sz="1200" b="1" spc="50" dirty="0">
                <a:ln w="9525" cmpd="sng">
                  <a:solidFill>
                    <a:schemeClr val="accent1"/>
                  </a:solidFill>
                  <a:prstDash val="solid"/>
                </a:ln>
                <a:solidFill>
                  <a:srgbClr val="70AD47">
                    <a:tint val="1000"/>
                  </a:srgbClr>
                </a:solidFill>
                <a:effectLst>
                  <a:glow rad="38100">
                    <a:schemeClr val="accent1">
                      <a:alpha val="40000"/>
                    </a:schemeClr>
                  </a:glow>
                </a:effectLst>
              </a:rPr>
              <a:t>Secrétaire-trésorier</a:t>
            </a:r>
            <a:endPar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7" name="Rectangle 26">
            <a:extLst>
              <a:ext uri="{FF2B5EF4-FFF2-40B4-BE49-F238E27FC236}">
                <a16:creationId xmlns:a16="http://schemas.microsoft.com/office/drawing/2014/main" id="{44710116-FA95-427F-AA64-65B5B7D9FD38}"/>
              </a:ext>
            </a:extLst>
          </p:cNvPr>
          <p:cNvSpPr/>
          <p:nvPr/>
        </p:nvSpPr>
        <p:spPr>
          <a:xfrm>
            <a:off x="789169" y="5179895"/>
            <a:ext cx="1338828" cy="461665"/>
          </a:xfrm>
          <a:prstGeom prst="rect">
            <a:avLst/>
          </a:prstGeom>
          <a:noFill/>
        </p:spPr>
        <p:txBody>
          <a:bodyPr wrap="none" lIns="91440" tIns="45720" rIns="91440" bIns="45720">
            <a:spAutoFit/>
          </a:bodyPr>
          <a:lstStyle/>
          <a:p>
            <a:pPr algn="ctr"/>
            <a:r>
              <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rPr>
              <a:t>Rémi Blanchette</a:t>
            </a:r>
          </a:p>
          <a:p>
            <a:pPr algn="ctr"/>
            <a:r>
              <a:rPr lang="fr-FR" sz="1200" b="1" spc="50" dirty="0">
                <a:ln w="9525" cmpd="sng">
                  <a:solidFill>
                    <a:schemeClr val="accent1"/>
                  </a:solidFill>
                  <a:prstDash val="solid"/>
                </a:ln>
                <a:solidFill>
                  <a:srgbClr val="70AD47">
                    <a:tint val="1000"/>
                  </a:srgbClr>
                </a:solidFill>
                <a:effectLst>
                  <a:glow rad="38100">
                    <a:schemeClr val="accent1">
                      <a:alpha val="40000"/>
                    </a:schemeClr>
                  </a:glow>
                </a:effectLst>
              </a:rPr>
              <a:t>Administrateur</a:t>
            </a:r>
            <a:endPar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9" name="Rectangle 28">
            <a:extLst>
              <a:ext uri="{FF2B5EF4-FFF2-40B4-BE49-F238E27FC236}">
                <a16:creationId xmlns:a16="http://schemas.microsoft.com/office/drawing/2014/main" id="{EEAE470D-A00D-489C-AC3D-908B528F357E}"/>
              </a:ext>
            </a:extLst>
          </p:cNvPr>
          <p:cNvSpPr/>
          <p:nvPr/>
        </p:nvSpPr>
        <p:spPr>
          <a:xfrm>
            <a:off x="2942952" y="5213493"/>
            <a:ext cx="1225014" cy="461665"/>
          </a:xfrm>
          <a:prstGeom prst="rect">
            <a:avLst/>
          </a:prstGeom>
          <a:noFill/>
        </p:spPr>
        <p:txBody>
          <a:bodyPr wrap="none" lIns="91440" tIns="45720" rIns="91440" bIns="45720">
            <a:spAutoFit/>
          </a:bodyPr>
          <a:lstStyle/>
          <a:p>
            <a:pPr algn="ctr"/>
            <a:r>
              <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rPr>
              <a:t>Léo Laplante</a:t>
            </a:r>
          </a:p>
          <a:p>
            <a:pPr algn="ctr"/>
            <a:r>
              <a:rPr lang="fr-FR" sz="1200" b="1" spc="50" dirty="0">
                <a:ln w="9525" cmpd="sng">
                  <a:solidFill>
                    <a:schemeClr val="accent1"/>
                  </a:solidFill>
                  <a:prstDash val="solid"/>
                </a:ln>
                <a:solidFill>
                  <a:srgbClr val="70AD47">
                    <a:tint val="1000"/>
                  </a:srgbClr>
                </a:solidFill>
                <a:effectLst>
                  <a:glow rad="38100">
                    <a:schemeClr val="accent1">
                      <a:alpha val="40000"/>
                    </a:schemeClr>
                  </a:glow>
                </a:effectLst>
              </a:rPr>
              <a:t>Administrateur</a:t>
            </a:r>
            <a:endParaRPr lang="fr-FR"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698431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2AB270-22DD-480D-9140-AD1A27AEBC94}"/>
              </a:ext>
            </a:extLst>
          </p:cNvPr>
          <p:cNvSpPr txBox="1"/>
          <p:nvPr/>
        </p:nvSpPr>
        <p:spPr>
          <a:xfrm>
            <a:off x="2828261" y="340242"/>
            <a:ext cx="5837274" cy="1077218"/>
          </a:xfrm>
          <a:prstGeom prst="rect">
            <a:avLst/>
          </a:prstGeom>
          <a:noFill/>
        </p:spPr>
        <p:txBody>
          <a:bodyPr wrap="square" rtlCol="0">
            <a:spAutoFit/>
          </a:bodyPr>
          <a:lstStyle/>
          <a:p>
            <a:pPr algn="ctr"/>
            <a:r>
              <a:rPr lang="fr-CA" sz="3200" dirty="0">
                <a:latin typeface="Abadi" panose="020B0604020104020204" pitchFamily="34" charset="0"/>
              </a:rPr>
              <a:t>Visites des organismes d’accueil 2020-2021</a:t>
            </a:r>
          </a:p>
        </p:txBody>
      </p:sp>
      <p:sp>
        <p:nvSpPr>
          <p:cNvPr id="3" name="ZoneTexte 2">
            <a:extLst>
              <a:ext uri="{FF2B5EF4-FFF2-40B4-BE49-F238E27FC236}">
                <a16:creationId xmlns:a16="http://schemas.microsoft.com/office/drawing/2014/main" id="{65680634-50F1-4362-AA2B-0D5920671864}"/>
              </a:ext>
            </a:extLst>
          </p:cNvPr>
          <p:cNvSpPr txBox="1"/>
          <p:nvPr/>
        </p:nvSpPr>
        <p:spPr>
          <a:xfrm>
            <a:off x="755009" y="2505234"/>
            <a:ext cx="8355533" cy="2031325"/>
          </a:xfrm>
          <a:prstGeom prst="rect">
            <a:avLst/>
          </a:prstGeom>
          <a:noFill/>
        </p:spPr>
        <p:txBody>
          <a:bodyPr wrap="square" rtlCol="0">
            <a:spAutoFit/>
          </a:bodyPr>
          <a:lstStyle/>
          <a:p>
            <a:r>
              <a:rPr lang="fr-CA" dirty="0">
                <a:latin typeface="Abadi" panose="020B0604020104020204" pitchFamily="34" charset="0"/>
              </a:rPr>
              <a:t>363 organismes d’accueil font partis de notre banque d’OA dans 117 villes</a:t>
            </a:r>
          </a:p>
          <a:p>
            <a:endParaRPr lang="fr-CA" dirty="0">
              <a:latin typeface="Abadi" panose="020B0604020104020204" pitchFamily="34" charset="0"/>
            </a:endParaRPr>
          </a:p>
          <a:p>
            <a:r>
              <a:rPr lang="fr-CA" dirty="0">
                <a:latin typeface="Abadi" panose="020B0604020104020204" pitchFamily="34" charset="0"/>
              </a:rPr>
              <a:t>91 organismes d’accueil (OA) à visiter avant le 31 mars 2021.</a:t>
            </a:r>
          </a:p>
          <a:p>
            <a:endParaRPr lang="fr-CA" dirty="0">
              <a:latin typeface="Abadi" panose="020B0604020104020204" pitchFamily="34" charset="0"/>
            </a:endParaRPr>
          </a:p>
          <a:p>
            <a:pPr marL="285750" indent="-285750">
              <a:buFont typeface="Wingdings" panose="05000000000000000000" pitchFamily="2" charset="2"/>
              <a:buChar char="§"/>
            </a:pPr>
            <a:r>
              <a:rPr lang="fr-CA" dirty="0">
                <a:latin typeface="Abadi" panose="020B0604020104020204" pitchFamily="34" charset="0"/>
              </a:rPr>
              <a:t>46 (+4 pas fait en 2019-2020) rencontre virtuelles due à la Covid</a:t>
            </a:r>
          </a:p>
          <a:p>
            <a:pPr marL="285750" indent="-285750">
              <a:buFontTx/>
              <a:buChar char="-"/>
            </a:pPr>
            <a:endParaRPr lang="fr-CA" dirty="0">
              <a:latin typeface="Abadi" panose="020B0604020104020204" pitchFamily="34" charset="0"/>
            </a:endParaRPr>
          </a:p>
          <a:p>
            <a:pPr marL="285750" indent="-285750">
              <a:buFont typeface="Wingdings" panose="05000000000000000000" pitchFamily="2" charset="2"/>
              <a:buChar char="§"/>
            </a:pPr>
            <a:r>
              <a:rPr lang="fr-CA" dirty="0">
                <a:latin typeface="Abadi" panose="020B0604020104020204" pitchFamily="34" charset="0"/>
              </a:rPr>
              <a:t>45 (+39 pas fait en 2019-2020) appels téléphoniques</a:t>
            </a:r>
          </a:p>
        </p:txBody>
      </p:sp>
      <p:pic>
        <p:nvPicPr>
          <p:cNvPr id="5" name="Image 4">
            <a:extLst>
              <a:ext uri="{FF2B5EF4-FFF2-40B4-BE49-F238E27FC236}">
                <a16:creationId xmlns:a16="http://schemas.microsoft.com/office/drawing/2014/main" id="{1FA20878-FC41-4C44-90B2-54192F7D38C8}"/>
              </a:ext>
            </a:extLst>
          </p:cNvPr>
          <p:cNvPicPr>
            <a:picLocks noChangeAspect="1"/>
          </p:cNvPicPr>
          <p:nvPr/>
        </p:nvPicPr>
        <p:blipFill>
          <a:blip r:embed="rId2"/>
          <a:stretch>
            <a:fillRect/>
          </a:stretch>
        </p:blipFill>
        <p:spPr>
          <a:xfrm>
            <a:off x="8502502" y="340242"/>
            <a:ext cx="3048000" cy="1981200"/>
          </a:xfrm>
          <a:prstGeom prst="rect">
            <a:avLst/>
          </a:prstGeom>
        </p:spPr>
      </p:pic>
    </p:spTree>
    <p:extLst>
      <p:ext uri="{BB962C8B-B14F-4D97-AF65-F5344CB8AC3E}">
        <p14:creationId xmlns:p14="http://schemas.microsoft.com/office/powerpoint/2010/main" val="2151878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umières bleues et blanches abstraites">
            <a:extLst>
              <a:ext uri="{FF2B5EF4-FFF2-40B4-BE49-F238E27FC236}">
                <a16:creationId xmlns:a16="http://schemas.microsoft.com/office/drawing/2014/main" id="{4C9DB4C1-9F6E-49E7-B7E5-9395EDEC9E52}"/>
              </a:ext>
            </a:extLst>
          </p:cNvPr>
          <p:cNvPicPr>
            <a:picLocks noChangeAspect="1"/>
          </p:cNvPicPr>
          <p:nvPr/>
        </p:nvPicPr>
        <p:blipFill>
          <a:blip r:embed="rId2"/>
          <a:stretch>
            <a:fillRect/>
          </a:stretch>
        </p:blipFill>
        <p:spPr>
          <a:xfrm>
            <a:off x="0" y="0"/>
            <a:ext cx="11714922" cy="5605670"/>
          </a:xfrm>
          <a:prstGeom prst="rect">
            <a:avLst/>
          </a:prstGeom>
        </p:spPr>
      </p:pic>
      <p:pic>
        <p:nvPicPr>
          <p:cNvPr id="3" name="Image 2">
            <a:extLst>
              <a:ext uri="{FF2B5EF4-FFF2-40B4-BE49-F238E27FC236}">
                <a16:creationId xmlns:a16="http://schemas.microsoft.com/office/drawing/2014/main" id="{5C0DE163-609D-4068-A309-200E441BBC74}"/>
              </a:ext>
            </a:extLst>
          </p:cNvPr>
          <p:cNvPicPr>
            <a:picLocks noChangeAspect="1"/>
          </p:cNvPicPr>
          <p:nvPr/>
        </p:nvPicPr>
        <p:blipFill>
          <a:blip r:embed="rId3"/>
          <a:stretch>
            <a:fillRect/>
          </a:stretch>
        </p:blipFill>
        <p:spPr>
          <a:xfrm>
            <a:off x="7251998" y="1364974"/>
            <a:ext cx="4199920" cy="2729948"/>
          </a:xfrm>
          <a:prstGeom prst="rect">
            <a:avLst/>
          </a:prstGeom>
        </p:spPr>
      </p:pic>
      <p:sp>
        <p:nvSpPr>
          <p:cNvPr id="4" name="ZoneTexte 3">
            <a:extLst>
              <a:ext uri="{FF2B5EF4-FFF2-40B4-BE49-F238E27FC236}">
                <a16:creationId xmlns:a16="http://schemas.microsoft.com/office/drawing/2014/main" id="{8163F456-E110-41D6-86E0-230A7F80708E}"/>
              </a:ext>
            </a:extLst>
          </p:cNvPr>
          <p:cNvSpPr txBox="1"/>
          <p:nvPr/>
        </p:nvSpPr>
        <p:spPr>
          <a:xfrm>
            <a:off x="664138" y="241338"/>
            <a:ext cx="5923722" cy="1446550"/>
          </a:xfrm>
          <a:prstGeom prst="rect">
            <a:avLst/>
          </a:prstGeom>
          <a:noFill/>
        </p:spPr>
        <p:txBody>
          <a:bodyPr wrap="square" rtlCol="0">
            <a:spAutoFit/>
          </a:bodyPr>
          <a:lstStyle/>
          <a:p>
            <a:r>
              <a:rPr lang="fr-CA" sz="4400" dirty="0">
                <a:latin typeface="Abadi" panose="020B0604020104020204" pitchFamily="34" charset="0"/>
              </a:rPr>
              <a:t>Activités PTC</a:t>
            </a:r>
          </a:p>
          <a:p>
            <a:r>
              <a:rPr lang="fr-CA" sz="4400" dirty="0">
                <a:latin typeface="Abadi" panose="020B0604020104020204" pitchFamily="34" charset="0"/>
              </a:rPr>
              <a:t>2020-2021</a:t>
            </a:r>
          </a:p>
        </p:txBody>
      </p:sp>
      <p:sp>
        <p:nvSpPr>
          <p:cNvPr id="7" name="ZoneTexte 6">
            <a:extLst>
              <a:ext uri="{FF2B5EF4-FFF2-40B4-BE49-F238E27FC236}">
                <a16:creationId xmlns:a16="http://schemas.microsoft.com/office/drawing/2014/main" id="{A4B0AAF9-3CA7-45BF-BC7A-89579DC3168C}"/>
              </a:ext>
            </a:extLst>
          </p:cNvPr>
          <p:cNvSpPr txBox="1"/>
          <p:nvPr/>
        </p:nvSpPr>
        <p:spPr>
          <a:xfrm>
            <a:off x="664138" y="2018005"/>
            <a:ext cx="7078457" cy="1569660"/>
          </a:xfrm>
          <a:prstGeom prst="rect">
            <a:avLst/>
          </a:prstGeom>
          <a:noFill/>
        </p:spPr>
        <p:txBody>
          <a:bodyPr wrap="square" rtlCol="0">
            <a:spAutoFit/>
          </a:bodyPr>
          <a:lstStyle/>
          <a:p>
            <a:r>
              <a:rPr lang="fr-CA" sz="2400" dirty="0">
                <a:latin typeface="Abadi" panose="020B0604020104020204" pitchFamily="34" charset="0"/>
              </a:rPr>
              <a:t>Dû la COVID les activités ont été en virtuelle avec: </a:t>
            </a:r>
          </a:p>
          <a:p>
            <a:pPr marL="342900" indent="-342900">
              <a:buFont typeface="Arial" panose="020B0604020202020204" pitchFamily="34" charset="0"/>
              <a:buChar char="•"/>
            </a:pPr>
            <a:r>
              <a:rPr lang="fr-CA" sz="2400" dirty="0">
                <a:latin typeface="Abadi" panose="020B0604020104020204" pitchFamily="34" charset="0"/>
              </a:rPr>
              <a:t>DPJAR du ministère de la Justice du Québec</a:t>
            </a:r>
          </a:p>
          <a:p>
            <a:pPr marL="342900" indent="-342900">
              <a:buFont typeface="Arial" panose="020B0604020202020204" pitchFamily="34" charset="0"/>
              <a:buChar char="•"/>
            </a:pPr>
            <a:r>
              <a:rPr lang="fr-CA" sz="2400" dirty="0">
                <a:latin typeface="Abadi" panose="020B0604020104020204" pitchFamily="34" charset="0"/>
              </a:rPr>
              <a:t>ROCRQ </a:t>
            </a:r>
          </a:p>
          <a:p>
            <a:pPr marL="342900" indent="-342900">
              <a:buFont typeface="Arial" panose="020B0604020202020204" pitchFamily="34" charset="0"/>
              <a:buChar char="•"/>
            </a:pPr>
            <a:r>
              <a:rPr lang="fr-CA" sz="2400" dirty="0">
                <a:latin typeface="Abadi" panose="020B0604020104020204" pitchFamily="34" charset="0"/>
              </a:rPr>
              <a:t>OA (organismes d’accueil)</a:t>
            </a:r>
          </a:p>
        </p:txBody>
      </p:sp>
      <p:sp>
        <p:nvSpPr>
          <p:cNvPr id="8" name="ZoneTexte 7">
            <a:extLst>
              <a:ext uri="{FF2B5EF4-FFF2-40B4-BE49-F238E27FC236}">
                <a16:creationId xmlns:a16="http://schemas.microsoft.com/office/drawing/2014/main" id="{CAA264FE-73D9-49CE-8CF6-7306BFC5E46E}"/>
              </a:ext>
            </a:extLst>
          </p:cNvPr>
          <p:cNvSpPr txBox="1"/>
          <p:nvPr/>
        </p:nvSpPr>
        <p:spPr>
          <a:xfrm>
            <a:off x="664138" y="4269904"/>
            <a:ext cx="6784843" cy="707886"/>
          </a:xfrm>
          <a:prstGeom prst="rect">
            <a:avLst/>
          </a:prstGeom>
          <a:noFill/>
        </p:spPr>
        <p:txBody>
          <a:bodyPr wrap="square">
            <a:spAutoFit/>
          </a:bodyPr>
          <a:lstStyle/>
          <a:p>
            <a:pPr algn="ctr"/>
            <a:r>
              <a:rPr lang="fr-CA" sz="2000" dirty="0"/>
              <a:t>LES RÉPERCUTIONS DE LA PANDÉMIE ONT FRAPPÉ DE PLEIN FOUET LA RÉFÉRENCE AU PROGRAMME DE TRAVAUX COMPENSATOIRES.</a:t>
            </a:r>
          </a:p>
        </p:txBody>
      </p:sp>
    </p:spTree>
    <p:extLst>
      <p:ext uri="{BB962C8B-B14F-4D97-AF65-F5344CB8AC3E}">
        <p14:creationId xmlns:p14="http://schemas.microsoft.com/office/powerpoint/2010/main" val="1633914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3" name="Image 2" descr="Montagnes et lac">
            <a:extLst>
              <a:ext uri="{FF2B5EF4-FFF2-40B4-BE49-F238E27FC236}">
                <a16:creationId xmlns:a16="http://schemas.microsoft.com/office/drawing/2014/main" id="{1B5D44E7-A3BC-4BB4-B986-353411DE1C06}"/>
              </a:ext>
            </a:extLst>
          </p:cNvPr>
          <p:cNvPicPr>
            <a:picLocks noChangeAspect="1"/>
          </p:cNvPicPr>
          <p:nvPr/>
        </p:nvPicPr>
        <p:blipFill rotWithShape="1">
          <a:blip r:embed="rId3"/>
          <a:srcRect t="28005" r="-1" b="-1"/>
          <a:stretch/>
        </p:blipFill>
        <p:spPr>
          <a:xfrm>
            <a:off x="20" y="10"/>
            <a:ext cx="11741259" cy="5600205"/>
          </a:xfrm>
          <a:prstGeom prst="rect">
            <a:avLst/>
          </a:prstGeom>
        </p:spPr>
      </p:pic>
      <p:sp>
        <p:nvSpPr>
          <p:cNvPr id="10" name="Rectangle 9">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 name="ZoneTexte 3">
            <a:extLst>
              <a:ext uri="{FF2B5EF4-FFF2-40B4-BE49-F238E27FC236}">
                <a16:creationId xmlns:a16="http://schemas.microsoft.com/office/drawing/2014/main" id="{B8896876-86E5-4677-8353-F9376832C866}"/>
              </a:ext>
            </a:extLst>
          </p:cNvPr>
          <p:cNvSpPr txBox="1"/>
          <p:nvPr/>
        </p:nvSpPr>
        <p:spPr>
          <a:xfrm>
            <a:off x="2529083" y="5588517"/>
            <a:ext cx="6705600" cy="830997"/>
          </a:xfrm>
          <a:prstGeom prst="rect">
            <a:avLst/>
          </a:prstGeom>
          <a:noFill/>
        </p:spPr>
        <p:txBody>
          <a:bodyPr wrap="square" rtlCol="0">
            <a:spAutoFit/>
          </a:bodyPr>
          <a:lstStyle/>
          <a:p>
            <a:pPr algn="ctr"/>
            <a:r>
              <a:rPr lang="fr-FR" sz="4800" b="0" cap="none" spc="0" dirty="0">
                <a:ln w="0"/>
                <a:solidFill>
                  <a:schemeClr val="bg1"/>
                </a:solidFill>
                <a:effectLst>
                  <a:outerShdw blurRad="38100" dist="25400" dir="5400000" algn="ctr" rotWithShape="0">
                    <a:srgbClr val="6E747A">
                      <a:alpha val="43000"/>
                    </a:srgbClr>
                  </a:outerShdw>
                </a:effectLst>
              </a:rPr>
              <a:t>Plan d’actions 2021-2022</a:t>
            </a:r>
          </a:p>
        </p:txBody>
      </p:sp>
    </p:spTree>
    <p:extLst>
      <p:ext uri="{BB962C8B-B14F-4D97-AF65-F5344CB8AC3E}">
        <p14:creationId xmlns:p14="http://schemas.microsoft.com/office/powerpoint/2010/main" val="4151941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8A577C1-D878-4BCB-B17E-5DDBD3BF0060}"/>
              </a:ext>
            </a:extLst>
          </p:cNvPr>
          <p:cNvSpPr txBox="1"/>
          <p:nvPr/>
        </p:nvSpPr>
        <p:spPr>
          <a:xfrm>
            <a:off x="487681" y="705336"/>
            <a:ext cx="10824754" cy="4524315"/>
          </a:xfrm>
          <a:prstGeom prst="rect">
            <a:avLst/>
          </a:prstGeom>
          <a:noFill/>
        </p:spPr>
        <p:txBody>
          <a:bodyPr wrap="square" rtlCol="0">
            <a:spAutoFit/>
          </a:bodyPr>
          <a:lstStyle/>
          <a:p>
            <a:pPr algn="just"/>
            <a:r>
              <a:rPr lang="fr-CA" sz="1600" b="1" dirty="0">
                <a:latin typeface="Abadi" panose="020B0604020104020204" pitchFamily="34" charset="0"/>
              </a:rPr>
              <a:t>Plan d’actions 2021-2022 </a:t>
            </a:r>
            <a:r>
              <a:rPr lang="fr-CA" sz="1600" dirty="0">
                <a:latin typeface="Abadi" panose="020B0604020104020204" pitchFamily="34" charset="0"/>
              </a:rPr>
              <a:t>se veut résilient et confiant, mais il faudra attendre les annonces et restrictions gouvernementales pour être optimiste et reprendre nos activités à 100%.</a:t>
            </a:r>
          </a:p>
          <a:p>
            <a:pPr algn="just"/>
            <a:endParaRPr lang="fr-CA" sz="1600" dirty="0">
              <a:latin typeface="Abadi" panose="020B0604020104020204" pitchFamily="34" charset="0"/>
            </a:endParaRPr>
          </a:p>
          <a:p>
            <a:pPr algn="just"/>
            <a:r>
              <a:rPr lang="fr-CA" sz="1600" dirty="0">
                <a:latin typeface="Abadi" panose="020B0604020104020204" pitchFamily="34" charset="0"/>
              </a:rPr>
              <a:t>Maintenir un service de qualité et prioriser la clientèle de:</a:t>
            </a:r>
          </a:p>
          <a:p>
            <a:pPr algn="just"/>
            <a:r>
              <a:rPr lang="fr-CA" sz="1600" dirty="0">
                <a:latin typeface="Abadi" panose="020B0604020104020204" pitchFamily="34" charset="0"/>
              </a:rPr>
              <a:t>-APMCQ</a:t>
            </a:r>
          </a:p>
          <a:p>
            <a:pPr algn="just"/>
            <a:r>
              <a:rPr lang="fr-CA" sz="1600" dirty="0">
                <a:latin typeface="Abadi" panose="020B0604020104020204" pitchFamily="34" charset="0"/>
              </a:rPr>
              <a:t>-ACTION location</a:t>
            </a:r>
          </a:p>
          <a:p>
            <a:pPr algn="just"/>
            <a:r>
              <a:rPr lang="fr-CA" sz="1600" dirty="0">
                <a:latin typeface="Abadi" panose="020B0604020104020204" pitchFamily="34" charset="0"/>
              </a:rPr>
              <a:t>-Programme de travaux compensatoires</a:t>
            </a:r>
          </a:p>
          <a:p>
            <a:pPr algn="just"/>
            <a:endParaRPr lang="fr-CA" sz="1600" dirty="0">
              <a:latin typeface="Abadi" panose="020B0604020104020204" pitchFamily="34" charset="0"/>
            </a:endParaRPr>
          </a:p>
          <a:p>
            <a:pPr algn="just"/>
            <a:r>
              <a:rPr lang="fr-CA" sz="1600" dirty="0">
                <a:latin typeface="Abadi" panose="020B0604020104020204" pitchFamily="34" charset="0"/>
              </a:rPr>
              <a:t>Pour l’administration du Programme de travaux compensatoires, garder une bonne relation de partenariat avec l’Équipe du PTC du ministère de la Justice du Québec.</a:t>
            </a:r>
          </a:p>
          <a:p>
            <a:pPr algn="just"/>
            <a:r>
              <a:rPr lang="fr-CA" sz="1600" dirty="0">
                <a:latin typeface="Abadi" panose="020B0604020104020204" pitchFamily="34" charset="0"/>
              </a:rPr>
              <a:t>Recrutement d’organismes communautaires pour maintenir une banque diversifiée d’organismes d’accueil pour l’exécution des heures en travaux compensatoires.</a:t>
            </a:r>
          </a:p>
          <a:p>
            <a:pPr algn="just"/>
            <a:endParaRPr lang="fr-CA" sz="1600" dirty="0">
              <a:latin typeface="Abadi" panose="020B0604020104020204" pitchFamily="34" charset="0"/>
            </a:endParaRPr>
          </a:p>
          <a:p>
            <a:pPr algn="just"/>
            <a:r>
              <a:rPr lang="fr-CA" sz="1600" dirty="0">
                <a:latin typeface="Abadi" panose="020B0604020104020204" pitchFamily="34" charset="0"/>
              </a:rPr>
              <a:t>Pour ACTION location:</a:t>
            </a:r>
          </a:p>
          <a:p>
            <a:pPr marL="285750" indent="-285750" algn="just">
              <a:buFont typeface="Wingdings" panose="05000000000000000000" pitchFamily="2" charset="2"/>
              <a:buChar char="q"/>
            </a:pPr>
            <a:r>
              <a:rPr lang="fr-CA" sz="1600" dirty="0">
                <a:latin typeface="Abadi" panose="020B0604020104020204" pitchFamily="34" charset="0"/>
              </a:rPr>
              <a:t>Continuer de siéger à la Table des partenaires en habitation (TPH)</a:t>
            </a:r>
          </a:p>
          <a:p>
            <a:pPr marL="285750" indent="-285750" algn="just">
              <a:buFont typeface="Wingdings" panose="05000000000000000000" pitchFamily="2" charset="2"/>
              <a:buChar char="q"/>
            </a:pPr>
            <a:r>
              <a:rPr lang="fr-CA" sz="1600" dirty="0">
                <a:latin typeface="Abadi" panose="020B0604020104020204" pitchFamily="34" charset="0"/>
              </a:rPr>
              <a:t>Distribution de nos accroche-portes dans les organismes de la MRC de Drummond</a:t>
            </a:r>
          </a:p>
          <a:p>
            <a:pPr marL="285750" indent="-285750" algn="just">
              <a:buFont typeface="Wingdings" panose="05000000000000000000" pitchFamily="2" charset="2"/>
              <a:buChar char="q"/>
            </a:pPr>
            <a:r>
              <a:rPr lang="fr-CA" sz="1600" dirty="0">
                <a:latin typeface="Abadi" panose="020B0604020104020204" pitchFamily="34" charset="0"/>
              </a:rPr>
              <a:t>Trouver le plus de partenaires possibles en habitation pour aider notre clientèle</a:t>
            </a:r>
          </a:p>
          <a:p>
            <a:pPr algn="just"/>
            <a:endParaRPr lang="fr-CA" sz="1600" dirty="0">
              <a:latin typeface="Abadi" panose="020B0604020104020204" pitchFamily="34" charset="0"/>
            </a:endParaRPr>
          </a:p>
        </p:txBody>
      </p:sp>
    </p:spTree>
    <p:extLst>
      <p:ext uri="{BB962C8B-B14F-4D97-AF65-F5344CB8AC3E}">
        <p14:creationId xmlns:p14="http://schemas.microsoft.com/office/powerpoint/2010/main" val="2069772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9" name="Image 8" descr="Fleurs d’une branche">
            <a:extLst>
              <a:ext uri="{FF2B5EF4-FFF2-40B4-BE49-F238E27FC236}">
                <a16:creationId xmlns:a16="http://schemas.microsoft.com/office/drawing/2014/main" id="{86051D37-268B-4B9D-9F3D-16FB5DDC2BC9}"/>
              </a:ext>
            </a:extLst>
          </p:cNvPr>
          <p:cNvPicPr>
            <a:picLocks noChangeAspect="1"/>
          </p:cNvPicPr>
          <p:nvPr/>
        </p:nvPicPr>
        <p:blipFill rotWithShape="1">
          <a:blip r:embed="rId3"/>
          <a:srcRect t="22798" r="-1" b="5746"/>
          <a:stretch/>
        </p:blipFill>
        <p:spPr>
          <a:xfrm>
            <a:off x="-9506" y="334456"/>
            <a:ext cx="11741259" cy="5302093"/>
          </a:xfrm>
          <a:prstGeom prst="rect">
            <a:avLst/>
          </a:prstGeom>
        </p:spPr>
      </p:pic>
      <p:sp>
        <p:nvSpPr>
          <p:cNvPr id="16" name="Rectangle 15">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2"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1" name="Rectangle 10">
            <a:extLst>
              <a:ext uri="{FF2B5EF4-FFF2-40B4-BE49-F238E27FC236}">
                <a16:creationId xmlns:a16="http://schemas.microsoft.com/office/drawing/2014/main" id="{14C763CF-9A09-43CB-82CC-1261BAF99187}"/>
              </a:ext>
            </a:extLst>
          </p:cNvPr>
          <p:cNvSpPr/>
          <p:nvPr/>
        </p:nvSpPr>
        <p:spPr>
          <a:xfrm>
            <a:off x="3021186" y="757267"/>
            <a:ext cx="2358339" cy="1200329"/>
          </a:xfrm>
          <a:prstGeom prst="rect">
            <a:avLst/>
          </a:prstGeom>
          <a:noFill/>
        </p:spPr>
        <p:txBody>
          <a:bodyPr wrap="none" lIns="91440" tIns="45720" rIns="91440" bIns="45720">
            <a:spAutoFit/>
          </a:bodyPr>
          <a:lstStyle/>
          <a:p>
            <a:pPr algn="ctr"/>
            <a:r>
              <a:rPr lang="fr-FR" sz="7200" b="0" cap="none" spc="0" dirty="0">
                <a:ln w="0"/>
                <a:solidFill>
                  <a:schemeClr val="tx1"/>
                </a:solidFill>
                <a:effectLst>
                  <a:outerShdw blurRad="38100" dist="19050" dir="2700000" algn="tl" rotWithShape="0">
                    <a:schemeClr val="dk1">
                      <a:alpha val="40000"/>
                    </a:schemeClr>
                  </a:outerShdw>
                </a:effectLst>
              </a:rPr>
              <a:t>Merci</a:t>
            </a:r>
          </a:p>
        </p:txBody>
      </p:sp>
      <p:pic>
        <p:nvPicPr>
          <p:cNvPr id="15" name="Image 14">
            <a:extLst>
              <a:ext uri="{FF2B5EF4-FFF2-40B4-BE49-F238E27FC236}">
                <a16:creationId xmlns:a16="http://schemas.microsoft.com/office/drawing/2014/main" id="{A3096789-8914-425A-B192-93FFD969231A}"/>
              </a:ext>
            </a:extLst>
          </p:cNvPr>
          <p:cNvPicPr>
            <a:picLocks noChangeAspect="1"/>
          </p:cNvPicPr>
          <p:nvPr/>
        </p:nvPicPr>
        <p:blipFill>
          <a:blip r:embed="rId4"/>
          <a:stretch>
            <a:fillRect/>
          </a:stretch>
        </p:blipFill>
        <p:spPr>
          <a:xfrm>
            <a:off x="8367823" y="3320903"/>
            <a:ext cx="3048000" cy="1981200"/>
          </a:xfrm>
          <a:prstGeom prst="rect">
            <a:avLst/>
          </a:prstGeom>
        </p:spPr>
      </p:pic>
      <p:sp>
        <p:nvSpPr>
          <p:cNvPr id="19" name="ZoneTexte 18">
            <a:extLst>
              <a:ext uri="{FF2B5EF4-FFF2-40B4-BE49-F238E27FC236}">
                <a16:creationId xmlns:a16="http://schemas.microsoft.com/office/drawing/2014/main" id="{CE384E8A-5924-4490-85F9-F73922D50619}"/>
              </a:ext>
            </a:extLst>
          </p:cNvPr>
          <p:cNvSpPr txBox="1"/>
          <p:nvPr/>
        </p:nvSpPr>
        <p:spPr>
          <a:xfrm>
            <a:off x="622852" y="5600214"/>
            <a:ext cx="10266058" cy="646331"/>
          </a:xfrm>
          <a:prstGeom prst="rect">
            <a:avLst/>
          </a:prstGeom>
          <a:noFill/>
        </p:spPr>
        <p:txBody>
          <a:bodyPr wrap="square" rtlCol="0">
            <a:spAutoFit/>
          </a:bodyPr>
          <a:lstStyle/>
          <a:p>
            <a:r>
              <a:rPr lang="fr-CA" dirty="0"/>
              <a:t>   </a:t>
            </a:r>
            <a:r>
              <a:rPr lang="fr-CA" sz="1600" dirty="0"/>
              <a:t>502, rue Saint-Jean, Drummondville (</a:t>
            </a:r>
            <a:r>
              <a:rPr lang="fr-CA" sz="1600" dirty="0" err="1"/>
              <a:t>Qc</a:t>
            </a:r>
            <a:r>
              <a:rPr lang="fr-CA" sz="1600" dirty="0"/>
              <a:t>) </a:t>
            </a:r>
            <a:r>
              <a:rPr lang="fr-CA" sz="1600" dirty="0" err="1"/>
              <a:t>J2B</a:t>
            </a:r>
            <a:r>
              <a:rPr lang="fr-CA" sz="1600" dirty="0"/>
              <a:t> </a:t>
            </a:r>
            <a:r>
              <a:rPr lang="fr-CA" sz="1600" dirty="0" err="1"/>
              <a:t>5L6</a:t>
            </a:r>
            <a:endParaRPr lang="fr-CA" sz="1600" dirty="0"/>
          </a:p>
          <a:p>
            <a:r>
              <a:rPr lang="fr-CA" sz="1600" dirty="0"/>
              <a:t>   Tél.: 819-850-0416    Ligne sans frais : 1-800-363-1434    Télécopieur: 819-477-9953    Courriel:  apmcq@apmcq.org</a:t>
            </a:r>
            <a:r>
              <a:rPr lang="fr-CA" dirty="0"/>
              <a:t>		</a:t>
            </a:r>
          </a:p>
        </p:txBody>
      </p:sp>
    </p:spTree>
    <p:extLst>
      <p:ext uri="{BB962C8B-B14F-4D97-AF65-F5344CB8AC3E}">
        <p14:creationId xmlns:p14="http://schemas.microsoft.com/office/powerpoint/2010/main" val="427893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FCDC3-DBE7-463C-BD21-942DBAB07E34}"/>
              </a:ext>
            </a:extLst>
          </p:cNvPr>
          <p:cNvSpPr>
            <a:spLocks noGrp="1"/>
          </p:cNvSpPr>
          <p:nvPr>
            <p:ph type="title"/>
          </p:nvPr>
        </p:nvSpPr>
        <p:spPr>
          <a:xfrm>
            <a:off x="710968" y="425743"/>
            <a:ext cx="10396882" cy="621792"/>
          </a:xfrm>
        </p:spPr>
        <p:txBody>
          <a:bodyPr>
            <a:normAutofit/>
          </a:bodyPr>
          <a:lstStyle/>
          <a:p>
            <a:r>
              <a:rPr lang="fr-CA" sz="2800" dirty="0"/>
              <a:t>Mot du président</a:t>
            </a:r>
          </a:p>
        </p:txBody>
      </p:sp>
      <p:sp>
        <p:nvSpPr>
          <p:cNvPr id="3" name="ZoneTexte 2">
            <a:extLst>
              <a:ext uri="{FF2B5EF4-FFF2-40B4-BE49-F238E27FC236}">
                <a16:creationId xmlns:a16="http://schemas.microsoft.com/office/drawing/2014/main" id="{A4F0245F-23F2-411F-8BC4-7A83BE51AF05}"/>
              </a:ext>
            </a:extLst>
          </p:cNvPr>
          <p:cNvSpPr txBox="1"/>
          <p:nvPr/>
        </p:nvSpPr>
        <p:spPr>
          <a:xfrm>
            <a:off x="805343" y="1047535"/>
            <a:ext cx="10581314" cy="4401205"/>
          </a:xfrm>
          <a:prstGeom prst="rect">
            <a:avLst/>
          </a:prstGeom>
          <a:noFill/>
        </p:spPr>
        <p:txBody>
          <a:bodyPr wrap="square" rtlCol="0">
            <a:spAutoFit/>
          </a:bodyPr>
          <a:lstStyle/>
          <a:p>
            <a:pPr algn="just"/>
            <a:r>
              <a:rPr lang="fr-CA" sz="1400" dirty="0"/>
              <a:t>2020-2021 	</a:t>
            </a:r>
            <a:r>
              <a:rPr lang="fr-CA" sz="1400" dirty="0">
                <a:latin typeface="Comic Sans MS" panose="030F0702030302020204" pitchFamily="66" charset="0"/>
              </a:rPr>
              <a:t>Bienvenue à cette Assemblée générale annuelle 2020-2021 de l’APMCQ.  En raison de la pandémie qui persiste, il a 		été décidé de prendre la même formule d’AGA virtuelle que l’année dernière.</a:t>
            </a:r>
          </a:p>
          <a:p>
            <a:pPr algn="just"/>
            <a:r>
              <a:rPr lang="fr-CA" sz="1400" dirty="0">
                <a:latin typeface="Comic Sans MS" panose="030F0702030302020204" pitchFamily="66" charset="0"/>
              </a:rPr>
              <a:t>		Dans un premier temps, j’aimerais remercier nos deux employées et Deisy Isaza pour leur bon travail en cette 			année difficile dû à la COVID-19.</a:t>
            </a:r>
          </a:p>
          <a:p>
            <a:pPr algn="just"/>
            <a:r>
              <a:rPr lang="fr-CA" sz="1400" dirty="0">
                <a:latin typeface="Comic Sans MS" panose="030F0702030302020204" pitchFamily="66" charset="0"/>
              </a:rPr>
              <a:t>		Un merci de plus à Deisy pour le beau site Web qu’elle a fait pour l’APMCQ, l’ACTION location et le Programme de 		travaux compensatoires (PTC).</a:t>
            </a:r>
          </a:p>
          <a:p>
            <a:pPr marL="0" marR="0" lvl="0" indent="0" algn="just" defTabSz="457200" rtl="0" eaLnBrk="1" fontAlgn="auto" latinLnBrk="0" hangingPunct="1">
              <a:lnSpc>
                <a:spcPct val="100000"/>
              </a:lnSpc>
              <a:spcBef>
                <a:spcPts val="0"/>
              </a:spcBef>
              <a:spcAft>
                <a:spcPts val="0"/>
              </a:spcAft>
              <a:buClrTx/>
              <a:buSzTx/>
              <a:buFontTx/>
              <a:buNone/>
              <a:tabLst/>
              <a:defRPr/>
            </a:pPr>
            <a:r>
              <a:rPr lang="fr-CA" sz="1400" dirty="0">
                <a:latin typeface="Comic Sans MS" panose="030F0702030302020204" pitchFamily="66" charset="0"/>
              </a:rPr>
              <a:t>		</a:t>
            </a:r>
            <a:r>
              <a:rPr kumimoji="0" lang="fr-CA"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Merci Natacha pour avoir rédiger et préparer le beau rapport d’activités 2020-2021 de l’APMCQ.</a:t>
            </a:r>
            <a:endParaRPr lang="fr-CA" sz="1400" dirty="0">
              <a:latin typeface="Comic Sans MS" panose="030F0702030302020204" pitchFamily="66" charset="0"/>
            </a:endParaRPr>
          </a:p>
          <a:p>
            <a:pPr algn="just"/>
            <a:r>
              <a:rPr lang="fr-CA" sz="1400" dirty="0">
                <a:latin typeface="Comic Sans MS" panose="030F0702030302020204" pitchFamily="66" charset="0"/>
              </a:rPr>
              <a:t>		Un atout important pour notre organisme est le travail de ses employées.</a:t>
            </a:r>
          </a:p>
          <a:p>
            <a:pPr algn="just"/>
            <a:r>
              <a:rPr lang="fr-CA" sz="1400" dirty="0">
                <a:latin typeface="Comic Sans MS" panose="030F0702030302020204" pitchFamily="66" charset="0"/>
              </a:rPr>
              <a:t>		Nous avons un surplus budgétaire cette année au PTC dans nos états financiers, du à ce que le ministère de la 			Justice du Québec (MJQ) a tenu compte de la pandémie en payant la même chose que l’année dernière et	 Natacha 		travaillait seulement une demi-journée semaine,</a:t>
            </a:r>
          </a:p>
          <a:p>
            <a:pPr algn="just"/>
            <a:r>
              <a:rPr lang="fr-CA" sz="1400" dirty="0">
                <a:latin typeface="Comic Sans MS" panose="030F0702030302020204" pitchFamily="66" charset="0"/>
              </a:rPr>
              <a:t>		Cela nous permettra d’avoir un petit coussin devant nous et de remettre les liquidités à l’APMCQ qui a avancé les 		fonds en attente de paiement par du MJQ,</a:t>
            </a:r>
            <a:endParaRPr lang="fr-CA" sz="1400" dirty="0"/>
          </a:p>
          <a:p>
            <a:pPr algn="just"/>
            <a:r>
              <a:rPr lang="fr-CA" sz="1400" dirty="0"/>
              <a:t>2021-2022	</a:t>
            </a:r>
            <a:r>
              <a:rPr lang="fr-CA" sz="1400" dirty="0">
                <a:latin typeface="Comic Sans MS" panose="030F0702030302020204" pitchFamily="66" charset="0"/>
              </a:rPr>
              <a:t>Espérant que cette pandémie sera dernière nous pour une partie de l’année qui vient, mais en attendant nous 			continuerons de desservir le plus possible notre clientèle par téléphone et nos réunions du conseil d’administration 		en virtuel et par courriel.</a:t>
            </a:r>
          </a:p>
          <a:p>
            <a:pPr algn="just"/>
            <a:r>
              <a:rPr lang="fr-CA" sz="1400" dirty="0">
                <a:latin typeface="Comic Sans MS" panose="030F0702030302020204" pitchFamily="66" charset="0"/>
              </a:rPr>
              <a:t>		Pour conclure, il me semble que « MERCI » n’est pas un mot assez fort cette année pour le bon travail de tous et 		toutes et je souhaite une bonne continuité.</a:t>
            </a:r>
          </a:p>
          <a:p>
            <a:pPr algn="just"/>
            <a:endParaRPr lang="fr-CA" sz="1400" dirty="0">
              <a:latin typeface="Comic Sans MS" panose="030F0702030302020204" pitchFamily="66" charset="0"/>
            </a:endParaRPr>
          </a:p>
          <a:p>
            <a:pPr algn="just"/>
            <a:r>
              <a:rPr lang="fr-CA" sz="1400" dirty="0">
                <a:latin typeface="Comic Sans MS" panose="030F0702030302020204" pitchFamily="66" charset="0"/>
              </a:rPr>
              <a:t>Fernand Verrier, président CA APMCQ</a:t>
            </a:r>
            <a:endParaRPr lang="fr-CA" sz="1400" dirty="0"/>
          </a:p>
        </p:txBody>
      </p:sp>
    </p:spTree>
    <p:extLst>
      <p:ext uri="{BB962C8B-B14F-4D97-AF65-F5344CB8AC3E}">
        <p14:creationId xmlns:p14="http://schemas.microsoft.com/office/powerpoint/2010/main" val="292507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8DC96-2F70-42E8-BC81-98342F969386}"/>
              </a:ext>
            </a:extLst>
          </p:cNvPr>
          <p:cNvSpPr>
            <a:spLocks noGrp="1"/>
          </p:cNvSpPr>
          <p:nvPr>
            <p:ph type="title"/>
          </p:nvPr>
        </p:nvSpPr>
        <p:spPr>
          <a:xfrm>
            <a:off x="771787" y="358630"/>
            <a:ext cx="10396882" cy="577921"/>
          </a:xfrm>
        </p:spPr>
        <p:txBody>
          <a:bodyPr/>
          <a:lstStyle/>
          <a:p>
            <a:r>
              <a:rPr kumimoji="0" lang="fr-CA" sz="2800" b="0" i="0" u="none" strike="noStrike" kern="1200" cap="all" spc="0" normalizeH="0" baseline="0" noProof="0" dirty="0">
                <a:ln>
                  <a:noFill/>
                </a:ln>
                <a:solidFill>
                  <a:srgbClr val="B80E0F"/>
                </a:solidFill>
                <a:effectLst/>
                <a:uLnTx/>
                <a:uFillTx/>
                <a:latin typeface="Impact" panose="020B0806030902050204"/>
                <a:ea typeface="+mj-ea"/>
                <a:cs typeface="+mj-cs"/>
              </a:rPr>
              <a:t>Mot de la directrice générale</a:t>
            </a:r>
            <a:endParaRPr lang="fr-CA" dirty="0"/>
          </a:p>
        </p:txBody>
      </p:sp>
      <p:sp>
        <p:nvSpPr>
          <p:cNvPr id="3" name="ZoneTexte 2">
            <a:extLst>
              <a:ext uri="{FF2B5EF4-FFF2-40B4-BE49-F238E27FC236}">
                <a16:creationId xmlns:a16="http://schemas.microsoft.com/office/drawing/2014/main" id="{3E42C12E-508C-4B24-A537-19BF150DC8FD}"/>
              </a:ext>
            </a:extLst>
          </p:cNvPr>
          <p:cNvSpPr txBox="1"/>
          <p:nvPr/>
        </p:nvSpPr>
        <p:spPr>
          <a:xfrm>
            <a:off x="808139" y="877827"/>
            <a:ext cx="10612074" cy="4708981"/>
          </a:xfrm>
          <a:prstGeom prst="rect">
            <a:avLst/>
          </a:prstGeom>
          <a:noFill/>
        </p:spPr>
        <p:txBody>
          <a:bodyPr wrap="square" rtlCol="0">
            <a:spAutoFit/>
          </a:bodyPr>
          <a:lstStyle/>
          <a:p>
            <a:pPr algn="just"/>
            <a:r>
              <a:rPr lang="fr-CA" sz="1300" dirty="0">
                <a:latin typeface="Comic Sans MS" panose="030F0702030302020204" pitchFamily="66" charset="0"/>
              </a:rPr>
              <a:t>En cette année de pandémie, nous avons dû souvent nous retourner sur un dix cent,  les choses changeaient et évoluaient tellement vite.  « Ouf » par moment c’était étourdissant.</a:t>
            </a:r>
          </a:p>
          <a:p>
            <a:pPr algn="just"/>
            <a:r>
              <a:rPr lang="fr-CA" sz="1300" dirty="0">
                <a:latin typeface="Comic Sans MS" panose="030F0702030302020204" pitchFamily="66" charset="0"/>
              </a:rPr>
              <a:t>Fermeture ou pas du bureau, télétravail, travail au bureau, mesures sanitaires, masques, désinfection des lieux après rendez-vous avec la clientèle en présentiel, rassurer et soutenir la clientèle, tel a été notre année 2020-2021.</a:t>
            </a:r>
          </a:p>
          <a:p>
            <a:pPr algn="just"/>
            <a:r>
              <a:rPr lang="fr-CA" sz="1300" dirty="0">
                <a:latin typeface="Comic Sans MS" panose="030F0702030302020204" pitchFamily="66" charset="0"/>
              </a:rPr>
              <a:t>La pandémie nous a freiné dans quelques projets dont la refonte de la mission de l’APMCQ, la rechercher de partenariat pour la clientèle de l’ACTION location et le recrutement d’organismes communautaires pour faire partie de notre banque d’organismes d’accueil pour le Programme de travaux compensatoires.</a:t>
            </a:r>
          </a:p>
          <a:p>
            <a:pPr algn="just"/>
            <a:r>
              <a:rPr lang="fr-CA" sz="1300" dirty="0">
                <a:latin typeface="Comic Sans MS" panose="030F0702030302020204" pitchFamily="66" charset="0"/>
              </a:rPr>
              <a:t>Cette année les visites d’organismes d’accueil ont été faites par vidéo conférence et par téléphone seulement et les participants uniquement par téléphone.  Nous avons perdu beaucoup d’organismes d’accueil à cause de cette pandémie.</a:t>
            </a:r>
          </a:p>
          <a:p>
            <a:pPr algn="just"/>
            <a:r>
              <a:rPr kumimoji="0" lang="fr-CA" sz="1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Natacha </a:t>
            </a:r>
            <a:r>
              <a:rPr lang="fr-CA" sz="1300" dirty="0">
                <a:solidFill>
                  <a:prstClr val="black"/>
                </a:solidFill>
                <a:latin typeface="Comic Sans MS" panose="030F0702030302020204" pitchFamily="66" charset="0"/>
              </a:rPr>
              <a:t>a travaillé seulement une demi-journée semaine pendant plusieurs mois </a:t>
            </a:r>
            <a:r>
              <a:rPr kumimoji="0" lang="fr-CA" sz="1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ayant à peine reçus 354 dossiers cette année au lieu des 754 en 2019-2020 et 1059 en 2018-2019.  Pour les appels il y avait toujours une personne pour y répondre.</a:t>
            </a:r>
          </a:p>
          <a:p>
            <a:pPr algn="just"/>
            <a:r>
              <a:rPr lang="fr-CA" sz="1300" dirty="0">
                <a:solidFill>
                  <a:prstClr val="black"/>
                </a:solidFill>
                <a:latin typeface="Comic Sans MS" panose="030F0702030302020204" pitchFamily="66" charset="0"/>
              </a:rPr>
              <a:t>Pour ce qui est d’ACTION location la clientèle n’a pas diminué car la pandémie a même accentué la détresse de plusieurs locataires.  Malgré tout nous avons toujours respecté le retour d’appel à la clientèle dans les 24 à 48 heures ouvrables.</a:t>
            </a:r>
          </a:p>
          <a:p>
            <a:pPr algn="just"/>
            <a:r>
              <a:rPr lang="fr-CA" sz="1300" dirty="0">
                <a:latin typeface="Comic Sans MS" panose="030F0702030302020204" pitchFamily="66" charset="0"/>
              </a:rPr>
              <a:t>Nous avons eu le privilège d’avoir Deisy Isaza en volet expérience de travail, Natacha et moi l’avons beaucoup apprécié pour son excellent travail, sa collaboration et sa joie de vivre.  Merci Deisy.</a:t>
            </a:r>
          </a:p>
          <a:p>
            <a:pPr algn="just"/>
            <a:r>
              <a:rPr lang="fr-CA" sz="1300" dirty="0">
                <a:latin typeface="Comic Sans MS" panose="030F0702030302020204" pitchFamily="66" charset="0"/>
              </a:rPr>
              <a:t>Merci aussi à Natacha d’être là maintenant à temps plein, de ne pas avoir abandonner l’APMCQ pour un autre emploi, ce n’a pas été facile pour toi non plus.  Merci pour le beau rapport d’activités APMCQ 2020-2021.</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Pendant les vacances je vais en profiter pour recharger mes batteries car cette année ça été essoufflant et pas facile.</a:t>
            </a:r>
            <a:endParaRPr lang="fr-CA" sz="1300" dirty="0">
              <a:latin typeface="Comic Sans MS" panose="030F0702030302020204" pitchFamily="66" charset="0"/>
            </a:endParaRPr>
          </a:p>
          <a:p>
            <a:pPr algn="just"/>
            <a:r>
              <a:rPr lang="fr-CA" sz="1300" dirty="0">
                <a:latin typeface="Comic Sans MS" panose="030F0702030302020204" pitchFamily="66" charset="0"/>
              </a:rPr>
              <a:t>En espérant que pour 2021-2022, nous pourrons dire que la COVID-19 est derrière nous et que nous passerons à autre chose.</a:t>
            </a:r>
          </a:p>
          <a:p>
            <a:pPr algn="just"/>
            <a:r>
              <a:rPr lang="fr-CA" sz="1300" dirty="0">
                <a:latin typeface="Comic Sans MS" panose="030F0702030302020204" pitchFamily="66" charset="0"/>
              </a:rPr>
              <a:t>Pour terminer que la pandémie soit encore là ou pas, le service à la clientèle est comme toujours notre priorité et les nouveaux défis ne nous font pas peur.</a:t>
            </a:r>
          </a:p>
          <a:p>
            <a:pPr algn="just"/>
            <a:endParaRPr lang="fr-CA" sz="1300" dirty="0">
              <a:latin typeface="Comic Sans MS" panose="030F0702030302020204" pitchFamily="66" charset="0"/>
            </a:endParaRPr>
          </a:p>
          <a:p>
            <a:pPr algn="just"/>
            <a:r>
              <a:rPr lang="fr-CA" sz="1300" dirty="0">
                <a:latin typeface="Comic Sans MS" panose="030F0702030302020204" pitchFamily="66" charset="0"/>
              </a:rPr>
              <a:t>France Boulanger, directrice générale APMCQ</a:t>
            </a:r>
            <a:endParaRPr lang="fr-CA" sz="1400" dirty="0">
              <a:latin typeface="Comic Sans MS" panose="030F0702030302020204" pitchFamily="66" charset="0"/>
            </a:endParaRPr>
          </a:p>
        </p:txBody>
      </p:sp>
    </p:spTree>
    <p:extLst>
      <p:ext uri="{BB962C8B-B14F-4D97-AF65-F5344CB8AC3E}">
        <p14:creationId xmlns:p14="http://schemas.microsoft.com/office/powerpoint/2010/main" val="95181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4B732C-3291-46BC-A7D3-9825E360EADA}"/>
              </a:ext>
            </a:extLst>
          </p:cNvPr>
          <p:cNvSpPr>
            <a:spLocks noGrp="1"/>
          </p:cNvSpPr>
          <p:nvPr>
            <p:ph type="title"/>
          </p:nvPr>
        </p:nvSpPr>
        <p:spPr>
          <a:xfrm>
            <a:off x="704462" y="415213"/>
            <a:ext cx="10396882" cy="567647"/>
          </a:xfrm>
        </p:spPr>
        <p:txBody>
          <a:bodyPr/>
          <a:lstStyle/>
          <a:p>
            <a:r>
              <a:rPr kumimoji="0" lang="fr-CA" sz="2800" b="0" i="0" u="none" strike="noStrike" kern="1200" cap="all" spc="0" normalizeH="0" baseline="0" noProof="0" dirty="0">
                <a:ln>
                  <a:noFill/>
                </a:ln>
                <a:solidFill>
                  <a:srgbClr val="B80E0F"/>
                </a:solidFill>
                <a:effectLst/>
                <a:uLnTx/>
                <a:uFillTx/>
                <a:latin typeface="Impact" panose="020B0806030902050204"/>
                <a:ea typeface="+mj-ea"/>
                <a:cs typeface="+mj-cs"/>
              </a:rPr>
              <a:t>Avis de convocation AGA 2020-2021</a:t>
            </a:r>
            <a:endParaRPr lang="fr-CA" dirty="0"/>
          </a:p>
        </p:txBody>
      </p:sp>
      <p:sp>
        <p:nvSpPr>
          <p:cNvPr id="3" name="ZoneTexte 2">
            <a:extLst>
              <a:ext uri="{FF2B5EF4-FFF2-40B4-BE49-F238E27FC236}">
                <a16:creationId xmlns:a16="http://schemas.microsoft.com/office/drawing/2014/main" id="{BDD81995-4D6E-4B5F-AC4B-080BA49592FE}"/>
              </a:ext>
            </a:extLst>
          </p:cNvPr>
          <p:cNvSpPr txBox="1"/>
          <p:nvPr/>
        </p:nvSpPr>
        <p:spPr>
          <a:xfrm>
            <a:off x="1801402" y="1069770"/>
            <a:ext cx="8589196" cy="4185761"/>
          </a:xfrm>
          <a:prstGeom prst="rect">
            <a:avLst/>
          </a:prstGeom>
          <a:noFill/>
        </p:spPr>
        <p:txBody>
          <a:bodyPr wrap="square" rtlCol="0">
            <a:spAutoFit/>
          </a:bodyPr>
          <a:lstStyle/>
          <a:p>
            <a:pPr algn="ctr"/>
            <a:r>
              <a:rPr lang="fr-CA" dirty="0"/>
              <a:t>Avis de convocation </a:t>
            </a:r>
          </a:p>
          <a:p>
            <a:pPr algn="ctr"/>
            <a:r>
              <a:rPr lang="fr-CA" dirty="0"/>
              <a:t>Assemblée générale annuelle 2020-2021 de l’APMCQ</a:t>
            </a:r>
          </a:p>
          <a:p>
            <a:pPr algn="ctr"/>
            <a:endParaRPr lang="fr-CA" dirty="0"/>
          </a:p>
          <a:p>
            <a:pPr algn="ctr"/>
            <a:r>
              <a:rPr lang="fr-CA" dirty="0"/>
              <a:t>Cet événement se tiendra virtuellement</a:t>
            </a:r>
          </a:p>
          <a:p>
            <a:pPr algn="ctr"/>
            <a:r>
              <a:rPr lang="fr-CA" dirty="0"/>
              <a:t>…</a:t>
            </a:r>
          </a:p>
          <a:p>
            <a:pPr algn="ctr"/>
            <a:r>
              <a:rPr lang="fr-CA" dirty="0"/>
              <a:t>Sur le groupe CA APMCQ</a:t>
            </a:r>
          </a:p>
          <a:p>
            <a:pPr algn="ctr"/>
            <a:r>
              <a:rPr lang="fr-CA" dirty="0"/>
              <a:t>dans Messenger </a:t>
            </a:r>
          </a:p>
          <a:p>
            <a:pPr algn="ctr"/>
            <a:endParaRPr lang="fr-CA" sz="1400" dirty="0"/>
          </a:p>
          <a:p>
            <a:pPr algn="just"/>
            <a:r>
              <a:rPr lang="fr-CA" sz="1400" dirty="0">
                <a:latin typeface="Comic Sans MS" panose="030F0702030302020204" pitchFamily="66" charset="0"/>
              </a:rPr>
              <a:t>Les détails relatifs à cette assemblée sont joints à cet envoi.</a:t>
            </a:r>
          </a:p>
          <a:p>
            <a:pPr marL="285750" indent="-285750" algn="just">
              <a:buFont typeface="Wingdings" panose="05000000000000000000" pitchFamily="2" charset="2"/>
              <a:buChar char="Ø"/>
            </a:pPr>
            <a:r>
              <a:rPr lang="fr-CA" sz="1400" dirty="0">
                <a:latin typeface="Comic Sans MS" panose="030F0702030302020204" pitchFamily="66" charset="0"/>
              </a:rPr>
              <a:t>Projet d’ordre du jour</a:t>
            </a:r>
          </a:p>
          <a:p>
            <a:pPr marL="285750" indent="-285750" algn="just">
              <a:buFont typeface="Wingdings" panose="05000000000000000000" pitchFamily="2" charset="2"/>
              <a:buChar char="Ø"/>
            </a:pPr>
            <a:r>
              <a:rPr lang="fr-CA" sz="1400" dirty="0">
                <a:latin typeface="Comic Sans MS" panose="030F0702030302020204" pitchFamily="66" charset="0"/>
              </a:rPr>
              <a:t>PV AGA 2019-2020 et PV AGA spéciale 2019-2020</a:t>
            </a:r>
          </a:p>
          <a:p>
            <a:pPr marL="285750" indent="-285750" algn="just">
              <a:buFont typeface="Wingdings" panose="05000000000000000000" pitchFamily="2" charset="2"/>
              <a:buChar char="Ø"/>
            </a:pPr>
            <a:r>
              <a:rPr lang="fr-CA" sz="1400" dirty="0">
                <a:latin typeface="Comic Sans MS" panose="030F0702030302020204" pitchFamily="66" charset="0"/>
              </a:rPr>
              <a:t>États financiers 2020-2021</a:t>
            </a:r>
          </a:p>
          <a:p>
            <a:pPr marL="285750" indent="-285750" algn="just">
              <a:buFont typeface="Wingdings" panose="05000000000000000000" pitchFamily="2" charset="2"/>
              <a:buChar char="Ø"/>
            </a:pPr>
            <a:r>
              <a:rPr lang="fr-CA" sz="1400" dirty="0">
                <a:latin typeface="Comic Sans MS" panose="030F0702030302020204" pitchFamily="66" charset="0"/>
              </a:rPr>
              <a:t>Prévisions budgétaires 2021-2022</a:t>
            </a:r>
          </a:p>
          <a:p>
            <a:pPr marL="285750" indent="-285750" algn="just">
              <a:buFont typeface="Wingdings" panose="05000000000000000000" pitchFamily="2" charset="2"/>
              <a:buChar char="Ø"/>
            </a:pPr>
            <a:r>
              <a:rPr lang="fr-CA" sz="1400" dirty="0">
                <a:latin typeface="Comic Sans MS" panose="030F0702030302020204" pitchFamily="66" charset="0"/>
              </a:rPr>
              <a:t>Le rapport annuel d’activités 2020-2021 suivra sou peu.</a:t>
            </a:r>
          </a:p>
          <a:p>
            <a:pPr algn="just"/>
            <a:endParaRPr lang="fr-CA" sz="1400" dirty="0">
              <a:latin typeface="Comic Sans MS" panose="030F0702030302020204" pitchFamily="66" charset="0"/>
            </a:endParaRPr>
          </a:p>
          <a:p>
            <a:pPr algn="just"/>
            <a:r>
              <a:rPr lang="fr-CA" sz="1400" dirty="0">
                <a:latin typeface="Comic Sans MS" panose="030F0702030302020204" pitchFamily="66" charset="0"/>
              </a:rPr>
              <a:t>____________________</a:t>
            </a:r>
          </a:p>
          <a:p>
            <a:pPr algn="just"/>
            <a:r>
              <a:rPr lang="fr-CA" sz="1400" dirty="0">
                <a:latin typeface="Comic Sans MS" panose="030F0702030302020204" pitchFamily="66" charset="0"/>
              </a:rPr>
              <a:t>Fernand Verrier, président</a:t>
            </a:r>
          </a:p>
        </p:txBody>
      </p:sp>
    </p:spTree>
    <p:extLst>
      <p:ext uri="{BB962C8B-B14F-4D97-AF65-F5344CB8AC3E}">
        <p14:creationId xmlns:p14="http://schemas.microsoft.com/office/powerpoint/2010/main" val="259435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5C3D1F-2E8C-448C-BC8F-271444B6EAC9}"/>
              </a:ext>
            </a:extLst>
          </p:cNvPr>
          <p:cNvSpPr>
            <a:spLocks noGrp="1"/>
          </p:cNvSpPr>
          <p:nvPr>
            <p:ph type="title"/>
          </p:nvPr>
        </p:nvSpPr>
        <p:spPr>
          <a:xfrm>
            <a:off x="685801" y="424190"/>
            <a:ext cx="10396882" cy="557373"/>
          </a:xfrm>
        </p:spPr>
        <p:txBody>
          <a:bodyPr/>
          <a:lstStyle/>
          <a:p>
            <a:r>
              <a:rPr kumimoji="0" lang="fr-CA" sz="2800" b="0" i="0" u="none" strike="noStrike" kern="1200" cap="all" spc="0" normalizeH="0" baseline="0" noProof="0" dirty="0">
                <a:ln>
                  <a:noFill/>
                </a:ln>
                <a:solidFill>
                  <a:srgbClr val="B80E0F"/>
                </a:solidFill>
                <a:effectLst/>
                <a:uLnTx/>
                <a:uFillTx/>
                <a:latin typeface="Impact" panose="020B0806030902050204"/>
                <a:ea typeface="+mj-ea"/>
                <a:cs typeface="+mj-cs"/>
              </a:rPr>
              <a:t>Projet d’ordre du jour AGA 2020-2021</a:t>
            </a:r>
            <a:endParaRPr lang="fr-CA" dirty="0"/>
          </a:p>
        </p:txBody>
      </p:sp>
      <p:sp>
        <p:nvSpPr>
          <p:cNvPr id="3" name="ZoneTexte 2">
            <a:extLst>
              <a:ext uri="{FF2B5EF4-FFF2-40B4-BE49-F238E27FC236}">
                <a16:creationId xmlns:a16="http://schemas.microsoft.com/office/drawing/2014/main" id="{34F90BB1-83D9-42AB-B4C8-A693E8DACFCB}"/>
              </a:ext>
            </a:extLst>
          </p:cNvPr>
          <p:cNvSpPr txBox="1"/>
          <p:nvPr/>
        </p:nvSpPr>
        <p:spPr>
          <a:xfrm>
            <a:off x="685801" y="981563"/>
            <a:ext cx="9793715" cy="523220"/>
          </a:xfrm>
          <a:prstGeom prst="rect">
            <a:avLst/>
          </a:prstGeom>
          <a:noFill/>
        </p:spPr>
        <p:txBody>
          <a:bodyPr wrap="square">
            <a:spAutoFit/>
          </a:bodyPr>
          <a:lstStyle/>
          <a:p>
            <a:r>
              <a:rPr lang="fr-CA" sz="1400" dirty="0">
                <a:latin typeface="Comic Sans MS" panose="030F0702030302020204" pitchFamily="66" charset="0"/>
                <a:ea typeface="Calibri" panose="020F0502020204030204" pitchFamily="34" charset="0"/>
                <a:cs typeface="Times New Roman" panose="02020603050405020304" pitchFamily="18" charset="0"/>
              </a:rPr>
              <a:t>Sur Messenger (Groupe CA APMCQ)</a:t>
            </a:r>
          </a:p>
          <a:p>
            <a:r>
              <a:rPr lang="fr-CA" sz="1400" dirty="0">
                <a:latin typeface="Comic Sans MS" panose="030F0702030302020204" pitchFamily="66" charset="0"/>
                <a:ea typeface="Calibri" panose="020F0502020204030204" pitchFamily="34" charset="0"/>
                <a:cs typeface="Times New Roman" panose="02020603050405020304" pitchFamily="18" charset="0"/>
              </a:rPr>
              <a:t> le 2021, à compter de </a:t>
            </a:r>
          </a:p>
        </p:txBody>
      </p:sp>
      <p:sp>
        <p:nvSpPr>
          <p:cNvPr id="5" name="ZoneTexte 4">
            <a:extLst>
              <a:ext uri="{FF2B5EF4-FFF2-40B4-BE49-F238E27FC236}">
                <a16:creationId xmlns:a16="http://schemas.microsoft.com/office/drawing/2014/main" id="{D399E2CA-1C32-4564-B6ED-9E7F08BB3102}"/>
              </a:ext>
            </a:extLst>
          </p:cNvPr>
          <p:cNvSpPr txBox="1"/>
          <p:nvPr/>
        </p:nvSpPr>
        <p:spPr>
          <a:xfrm>
            <a:off x="1979280" y="1538936"/>
            <a:ext cx="9103403" cy="37548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400" b="1"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PROJET D’ORDRE DU JOUR </a:t>
            </a:r>
            <a:endParaRPr kumimoji="0" lang="fr-CA"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 </a:t>
            </a:r>
            <a:endParaRPr lang="fr-CA" sz="1400"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Mot de bienvenue du président;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fr-CA" sz="1400" dirty="0">
                <a:latin typeface="Comic Sans MS" panose="030F0702030302020204" pitchFamily="66" charset="0"/>
                <a:ea typeface="Calibri" panose="020F0502020204030204" pitchFamily="34" charset="0"/>
                <a:cs typeface="Times New Roman" panose="02020603050405020304" pitchFamily="18" charset="0"/>
              </a:rPr>
              <a:t>Ouverture de l’assemblée et vérification du quorum;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Nomination à la présidence et au secrétariat d’assemblée;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fr-CA" sz="1400" dirty="0">
                <a:latin typeface="Comic Sans MS" panose="030F0702030302020204" pitchFamily="66" charset="0"/>
                <a:ea typeface="Calibri" panose="020F0502020204030204" pitchFamily="34" charset="0"/>
                <a:cs typeface="Times New Roman" panose="02020603050405020304" pitchFamily="18" charset="0"/>
              </a:rPr>
              <a:t>Lecture et adoption du projet d’ordre du jour;</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Lecture et adoption du procès-verbal de l’AGA 2019-2020 et AGA spéciale 2019-2020;</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fr-CA" sz="1400" dirty="0">
                <a:latin typeface="Comic Sans MS" panose="030F0702030302020204" pitchFamily="66" charset="0"/>
                <a:ea typeface="Calibri" panose="020F0502020204030204" pitchFamily="34" charset="0"/>
                <a:cs typeface="Times New Roman" panose="02020603050405020304" pitchFamily="18" charset="0"/>
              </a:rPr>
              <a:t>Dépôt et adoption du rapport annuel d’activités 2020-2021;</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Finances:</a:t>
            </a:r>
            <a:endParaRPr lang="fr-CA" sz="1400" dirty="0">
              <a:latin typeface="Comic Sans MS" panose="030F0702030302020204" pitchFamily="66" charset="0"/>
              <a:ea typeface="Calibri" panose="020F0502020204030204" pitchFamily="34" charset="0"/>
              <a:cs typeface="Times New Roman" panose="02020603050405020304" pitchFamily="18" charset="0"/>
            </a:endParaRPr>
          </a:p>
          <a:p>
            <a:pPr lvl="1">
              <a:defRPr/>
            </a:pPr>
            <a:r>
              <a:rPr kumimoji="0" lang="fr-CA" sz="1400" b="0" i="0" u="none" strike="noStrike" kern="1200" cap="none" spc="0" normalizeH="0" baseline="0" noProof="0" dirty="0">
                <a:ln>
                  <a:noFill/>
                </a:ln>
                <a:effectLst/>
                <a:uLnTx/>
                <a:uFillTx/>
                <a:latin typeface="Comic Sans MS" panose="030F0702030302020204" pitchFamily="66" charset="0"/>
                <a:ea typeface="Calibri" panose="020F0502020204030204" pitchFamily="34" charset="0"/>
                <a:cs typeface="Times New Roman" panose="02020603050405020304" pitchFamily="18" charset="0"/>
              </a:rPr>
              <a:t>7.1 Présentation et adoption des états financier 2020-2021</a:t>
            </a:r>
          </a:p>
          <a:p>
            <a:pPr lvl="1">
              <a:defRPr/>
            </a:pPr>
            <a:r>
              <a:rPr lang="fr-CA" sz="1400" dirty="0">
                <a:latin typeface="Comic Sans MS" panose="030F0702030302020204" pitchFamily="66" charset="0"/>
                <a:ea typeface="Calibri" panose="020F0502020204030204" pitchFamily="34" charset="0"/>
                <a:cs typeface="Times New Roman" panose="02020603050405020304" pitchFamily="18" charset="0"/>
              </a:rPr>
              <a:t>7.2 Nomination du vérificateur comptable pour 2021-2022</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Prévisions budgétaires 2021-2022;</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Plan d’actions 2021-2022;</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Nomination d’un(e) président(e) et d’un(e) secrétaire d’élection;</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Élection des administrateurs:  3 postes en élections;</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Présentation du nouveau conseil d’administrations;</a:t>
            </a:r>
          </a:p>
          <a:p>
            <a:pPr marL="342900" indent="-342900">
              <a:buFont typeface="+mj-lt"/>
              <a:buAutoNum type="arabicPeriod" startAt="8"/>
              <a:defRPr/>
            </a:pPr>
            <a:r>
              <a:rPr lang="fr-CA" sz="1400" dirty="0">
                <a:latin typeface="Comic Sans MS" panose="030F0702030302020204" pitchFamily="66" charset="0"/>
                <a:ea typeface="Calibri" panose="020F0502020204030204" pitchFamily="34" charset="0"/>
                <a:cs typeface="Times New Roman" panose="02020603050405020304" pitchFamily="18" charset="0"/>
              </a:rPr>
              <a:t>Levée de l’assemblée</a:t>
            </a:r>
          </a:p>
        </p:txBody>
      </p:sp>
    </p:spTree>
    <p:extLst>
      <p:ext uri="{BB962C8B-B14F-4D97-AF65-F5344CB8AC3E}">
        <p14:creationId xmlns:p14="http://schemas.microsoft.com/office/powerpoint/2010/main" val="289403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7"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1"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3"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 name="Espace réservé du contenu 7" descr="Une image contenant plante&#10;&#10;Description générée automatiquement">
            <a:extLst>
              <a:ext uri="{FF2B5EF4-FFF2-40B4-BE49-F238E27FC236}">
                <a16:creationId xmlns:a16="http://schemas.microsoft.com/office/drawing/2014/main" id="{F9A261B7-58D5-4D3F-AE4B-3A6064EF6FAA}"/>
              </a:ext>
            </a:extLst>
          </p:cNvPr>
          <p:cNvPicPr>
            <a:picLocks noGrp="1" noChangeAspect="1"/>
          </p:cNvPicPr>
          <p:nvPr>
            <p:ph sz="quarter" idx="13"/>
          </p:nvPr>
        </p:nvPicPr>
        <p:blipFill rotWithShape="1">
          <a:blip r:embed="rId3"/>
          <a:srcRect t="23115" b="1885"/>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ADD59E-AB16-4CCE-9740-B5BA2AFA967D}"/>
              </a:ext>
            </a:extLst>
          </p:cNvPr>
          <p:cNvSpPr>
            <a:spLocks noGrp="1"/>
          </p:cNvSpPr>
          <p:nvPr>
            <p:ph type="title"/>
          </p:nvPr>
        </p:nvSpPr>
        <p:spPr>
          <a:xfrm>
            <a:off x="1303737" y="3593432"/>
            <a:ext cx="7768073" cy="1195136"/>
          </a:xfrm>
        </p:spPr>
        <p:txBody>
          <a:bodyPr vert="horz" lIns="91440" tIns="45720" rIns="91440" bIns="45720" rtlCol="0" anchor="b">
            <a:normAutofit/>
          </a:bodyPr>
          <a:lstStyle/>
          <a:p>
            <a:pPr algn="r"/>
            <a:r>
              <a:rPr lang="en-US" sz="5600">
                <a:solidFill>
                  <a:schemeClr val="tx1"/>
                </a:solidFill>
              </a:rPr>
              <a:t>PV AGA APMCQ 2019-2020 </a:t>
            </a:r>
          </a:p>
        </p:txBody>
      </p:sp>
      <p:sp>
        <p:nvSpPr>
          <p:cNvPr id="27"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2441887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C9FB38253F0842A346E8561EE48108" ma:contentTypeVersion="4" ma:contentTypeDescription="Crée un document." ma:contentTypeScope="" ma:versionID="e3f69203958d28d6371793d111a91427">
  <xsd:schema xmlns:xsd="http://www.w3.org/2001/XMLSchema" xmlns:xs="http://www.w3.org/2001/XMLSchema" xmlns:p="http://schemas.microsoft.com/office/2006/metadata/properties" xmlns:ns2="3cb329c9-2f5d-4356-b688-fdf052bfe15e" targetNamespace="http://schemas.microsoft.com/office/2006/metadata/properties" ma:root="true" ma:fieldsID="897c86891720aa6abbe25734e8e9fec1" ns2:_="">
    <xsd:import namespace="3cb329c9-2f5d-4356-b688-fdf052bfe1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329c9-2f5d-4356-b688-fdf052bfe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2B166D-01C0-44D3-9183-21DC480C1B55}"/>
</file>

<file path=customXml/itemProps2.xml><?xml version="1.0" encoding="utf-8"?>
<ds:datastoreItem xmlns:ds="http://schemas.openxmlformats.org/officeDocument/2006/customXml" ds:itemID="{60576E1F-4862-435A-ADCE-BB853E6EF6B1}"/>
</file>

<file path=customXml/itemProps3.xml><?xml version="1.0" encoding="utf-8"?>
<ds:datastoreItem xmlns:ds="http://schemas.openxmlformats.org/officeDocument/2006/customXml" ds:itemID="{07011B50-F56D-4BC7-AE7D-7C3A4F4DEF31}"/>
</file>

<file path=docProps/app.xml><?xml version="1.0" encoding="utf-8"?>
<Properties xmlns="http://schemas.openxmlformats.org/officeDocument/2006/extended-properties" xmlns:vt="http://schemas.openxmlformats.org/officeDocument/2006/docPropsVTypes">
  <Template>TM04033927[[fn=Grand événement]]</Template>
  <TotalTime>9094</TotalTime>
  <Words>2189</Words>
  <Application>Microsoft Office PowerPoint</Application>
  <PresentationFormat>Grand écran</PresentationFormat>
  <Paragraphs>329</Paragraphs>
  <Slides>44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44</vt:i4>
      </vt:variant>
    </vt:vector>
  </HeadingPairs>
  <TitlesOfParts>
    <vt:vector size="53" baseType="lpstr">
      <vt:lpstr>Abadi</vt:lpstr>
      <vt:lpstr>Aharoni</vt:lpstr>
      <vt:lpstr>Arial</vt:lpstr>
      <vt:lpstr>Britannic Bold</vt:lpstr>
      <vt:lpstr>Calibri</vt:lpstr>
      <vt:lpstr>Comic Sans MS</vt:lpstr>
      <vt:lpstr>Impact</vt:lpstr>
      <vt:lpstr>Wingdings</vt:lpstr>
      <vt:lpstr>Grand événement</vt:lpstr>
      <vt:lpstr>Anti-Pauvreté Mauricie Centre-du-Québec</vt:lpstr>
      <vt:lpstr>Chaque jour de ta vie est un feuillet de ton histoire que tu écris.</vt:lpstr>
      <vt:lpstr>Table des matières</vt:lpstr>
      <vt:lpstr>Membres du conseil d’administration</vt:lpstr>
      <vt:lpstr>Mot du président</vt:lpstr>
      <vt:lpstr>Mot de la directrice générale</vt:lpstr>
      <vt:lpstr>Avis de convocation AGA 2020-2021</vt:lpstr>
      <vt:lpstr>Projet d’ordre du jour AGA 2020-2021</vt:lpstr>
      <vt:lpstr>PV AGA APMCQ 2019-2020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PV AGA spéciale APMCQ 2019-2020 </vt:lpstr>
      <vt:lpstr>Présentation PowerPoint</vt:lpstr>
      <vt:lpstr>Présentation PowerPoint</vt:lpstr>
      <vt:lpstr>Présentation PowerPoint</vt:lpstr>
      <vt:lpstr>Anti-pauvreté mauricie centre-du-québec</vt:lpstr>
      <vt:lpstr>Présentation PowerPoint</vt:lpstr>
      <vt:lpstr>Présentation PowerPoint</vt:lpstr>
      <vt:lpstr>Présentation PowerPoint</vt:lpstr>
      <vt:lpstr>Personnel</vt:lpstr>
      <vt:lpstr>MEMBRE 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Anti-Pauvreté Mauricie Centre-du-Québec</dc:title>
  <dc:creator>france</dc:creator>
  <cp:lastModifiedBy>france</cp:lastModifiedBy>
  <cp:revision>79</cp:revision>
  <cp:lastPrinted>2021-06-22T12:57:55Z</cp:lastPrinted>
  <dcterms:created xsi:type="dcterms:W3CDTF">2021-05-17T15:10:56Z</dcterms:created>
  <dcterms:modified xsi:type="dcterms:W3CDTF">2021-06-22T14:14:39Z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237800.000000000</vt:lpwstr>
  </property>
  <property fmtid="{D5CDD505-2E9C-101B-9397-08002B2CF9AE}" pid="3" name="ContentTypeId">
    <vt:lpwstr>0x0101000BC9FB38253F0842A346E8561EE48108</vt:lpwstr>
  </property>
</Properties>
</file>